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2" r:id="rId3"/>
    <p:sldId id="257" r:id="rId4"/>
    <p:sldId id="258" r:id="rId5"/>
    <p:sldId id="280" r:id="rId6"/>
    <p:sldId id="259" r:id="rId7"/>
    <p:sldId id="278" r:id="rId8"/>
    <p:sldId id="279" r:id="rId9"/>
    <p:sldId id="260" r:id="rId10"/>
    <p:sldId id="277" r:id="rId11"/>
    <p:sldId id="281" r:id="rId12"/>
    <p:sldId id="263" r:id="rId13"/>
    <p:sldId id="264" r:id="rId14"/>
    <p:sldId id="265" r:id="rId15"/>
    <p:sldId id="266" r:id="rId16"/>
    <p:sldId id="283" r:id="rId17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447A0-3DB6-49C0-97FD-F7E6B576B9CE}" type="datetimeFigureOut">
              <a:rPr lang="es-AR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11/5/2020</a:t>
            </a:fld>
            <a:endParaRPr lang="es-A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DE1E44E-550D-41AF-8237-57C8514770AC}" type="slidenum">
              <a:rPr lang="es-AR" altLang="es-A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AR" altLang="es-A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6278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FE40D-3C6E-4438-9D36-C3323D43F5C6}" type="datetimeFigureOut">
              <a:rPr lang="es-A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11/5/2020</a:t>
            </a:fld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B3FA89-24D3-4CFB-9701-F6EEE49A5513}" type="slidenum">
              <a:rPr lang="es-AR" altLang="es-A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AR" altLang="es-A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817954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CAD03-8351-45C5-B976-2BA3455B269A}" type="datetimeFigureOut">
              <a:rPr lang="es-A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11/5/2020</a:t>
            </a:fld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1B40411-0870-48BD-B510-F82A1AFF7197}" type="slidenum">
              <a:rPr lang="es-AR" altLang="es-A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AR" altLang="es-A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883766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500244-792D-4F40-A552-6673520C3615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9987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CB0C1-A257-498A-9FC6-6367C2E3C241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7020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5474F4-5106-4085-A4A9-EE9FF922666E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315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2F5EAB-AB5A-4086-A56E-EE02A6AC46C1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3756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1E9EF7-7CC4-4708-BD86-3D8CC8FE170A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9971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992B1B-54D8-46E9-A39F-0F384C294755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6768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8771C6-9AAE-472C-9FD2-EC1B0FB1AC7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52116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A354EE-70D8-437F-9FD4-FFE7E4A39887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565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A8F8C-0212-41E3-857C-C6D179F6D354}" type="datetimeFigureOut">
              <a:rPr lang="es-A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11/5/2020</a:t>
            </a:fld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CCB29AE-DCD3-4A1F-A1FC-1201E45B06E9}" type="slidenum">
              <a:rPr lang="es-AR" altLang="es-A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AR" altLang="es-A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07310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FDC0DD-B86E-4FF0-BC3D-100C2BDCBC07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98924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D62D9C-B397-4EA8-9CF9-AD20EB9B46B1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2000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7E2CFD-0285-42CE-BB89-566757DD8B55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432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EC8B4-75EB-4D0F-92BC-D51594CCAE11}" type="datetimeFigureOut">
              <a:rPr lang="es-AR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11/5/2020</a:t>
            </a:fld>
            <a:endParaRPr lang="es-A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53CD25D-78DD-444E-867E-35BCB23D73C9}" type="slidenum">
              <a:rPr lang="es-AR" altLang="es-A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AR" altLang="es-A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01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B510F-2491-4B20-8042-961481C7A162}" type="datetimeFigureOut">
              <a:rPr lang="es-A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11/5/2020</a:t>
            </a:fld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CB57A6-66D5-4B9C-A911-DDC2D30B267D}" type="slidenum">
              <a:rPr lang="es-AR" altLang="es-A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AR" altLang="es-A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828706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22C49-3366-4319-813C-673CC359D00D}" type="datetimeFigureOut">
              <a:rPr lang="es-A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11/5/2020</a:t>
            </a:fld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86BDFF-E75F-47CA-B09D-569EBF7832AB}" type="slidenum">
              <a:rPr lang="es-AR" altLang="es-A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AR" altLang="es-A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935820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52520-8FB2-43A1-933B-E1C5D0879A20}" type="datetimeFigureOut">
              <a:rPr lang="es-A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11/5/2020</a:t>
            </a:fld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A80329-1D2D-4193-92D6-3F24B9964032}" type="slidenum">
              <a:rPr lang="es-AR" altLang="es-A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AR" altLang="es-A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771566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F884C-0D67-472C-8262-CD541EFE256A}" type="datetimeFigureOut">
              <a:rPr lang="es-A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11/5/2020</a:t>
            </a:fld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FA15A4-FD99-473C-BDC8-2CEC6788598C}" type="slidenum">
              <a:rPr lang="es-AR" altLang="es-A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AR" altLang="es-A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420186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8315A-AB7B-45A7-9345-158F2F7A9490}" type="datetimeFigureOut">
              <a:rPr lang="es-A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11/5/2020</a:t>
            </a:fld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692147-83B0-4F3B-B02F-CD20B155A640}" type="slidenum">
              <a:rPr lang="es-AR" altLang="es-A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AR" altLang="es-A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062763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Recortar y redondear rectángulo de esquina sencilla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14 Triángulo rectángulo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15 Forma libre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16 Forma libre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EF65D-E0B9-4DAD-BED8-ADC8FA7C9135}" type="datetimeFigureOut">
              <a:rPr lang="es-A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11/5/2020</a:t>
            </a:fld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C33C6AA-B58A-410B-B5E4-A9FDDD46A8C3}" type="slidenum">
              <a:rPr lang="es-AR" altLang="es-A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AR" altLang="es-A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66728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Arial" panose="020B0604020202020204" pitchFamily="34" charset="0"/>
            </a:endParaRPr>
          </a:p>
        </p:txBody>
      </p:sp>
      <p:sp>
        <p:nvSpPr>
          <p:cNvPr id="1028" name="8 Marcador de título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título del patrón</a:t>
            </a:r>
            <a:endParaRPr lang="en-US" altLang="es-AR" smtClean="0"/>
          </a:p>
        </p:txBody>
      </p:sp>
      <p:sp>
        <p:nvSpPr>
          <p:cNvPr id="1029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 smtClean="0"/>
              <a:t>Haga clic para modificar el estilo de texto del patrón</a:t>
            </a:r>
          </a:p>
          <a:p>
            <a:pPr lvl="1"/>
            <a:r>
              <a:rPr lang="es-ES" altLang="es-AR" smtClean="0"/>
              <a:t>Segundo nivel</a:t>
            </a:r>
          </a:p>
          <a:p>
            <a:pPr lvl="2"/>
            <a:r>
              <a:rPr lang="es-ES" altLang="es-AR" smtClean="0"/>
              <a:t>Tercer nivel</a:t>
            </a:r>
          </a:p>
          <a:p>
            <a:pPr lvl="3"/>
            <a:r>
              <a:rPr lang="es-ES" altLang="es-AR" smtClean="0"/>
              <a:t>Cuarto nivel</a:t>
            </a:r>
          </a:p>
          <a:p>
            <a:pPr lvl="4"/>
            <a:r>
              <a:rPr lang="es-ES" altLang="es-AR" smtClean="0"/>
              <a:t>Quinto nivel</a:t>
            </a:r>
            <a:endParaRPr lang="en-US" altLang="es-AR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272F6A-6FC1-4A5E-8AC1-C6D0D6EC8FE6}" type="datetimeFigureOut">
              <a:rPr lang="es-AR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11/5/2020</a:t>
            </a:fld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AD6E7CB-DB2B-42EB-A07E-A9D5E8428618}" type="slidenum">
              <a:rPr lang="es-AR" altLang="es-AR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AR" altLang="es-AR">
              <a:cs typeface="Arial" panose="020B0604020202020204" pitchFamily="34" charset="0"/>
            </a:endParaRPr>
          </a:p>
        </p:txBody>
      </p:sp>
      <p:grpSp>
        <p:nvGrpSpPr>
          <p:cNvPr id="1033" name="1 Grupo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3731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BB0742-3D82-45EA-86C9-DD4FA69D13D1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5/11/2020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994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</a:blip>
          <a:srcRect/>
          <a:stretch>
            <a:fillRect t="-41000" b="-4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9995" y="773723"/>
            <a:ext cx="10466362" cy="5950633"/>
          </a:xfrm>
        </p:spPr>
        <p:txBody>
          <a:bodyPr>
            <a:normAutofit/>
          </a:bodyPr>
          <a:lstStyle/>
          <a:p>
            <a:r>
              <a:rPr lang="es-AR" sz="2800" dirty="0" smtClean="0"/>
              <a:t>CAPACITACION SINDICAL </a:t>
            </a:r>
            <a:endParaRPr lang="es-AR" sz="280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513471" y="2350135"/>
            <a:ext cx="11099410" cy="2387600"/>
          </a:xfrm>
        </p:spPr>
        <p:txBody>
          <a:bodyPr>
            <a:normAutofit fontScale="90000"/>
          </a:bodyPr>
          <a:lstStyle/>
          <a:p>
            <a:r>
              <a:rPr lang="es-AR" dirty="0" smtClean="0">
                <a:latin typeface="Bahnschrift" panose="020B0502040204020203" pitchFamily="34" charset="0"/>
              </a:rPr>
              <a:t>“LAS RELACIONES LABORALES – OBLIGACION SALARIAL” 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>
                <a:latin typeface="Bahnschrift Condensed" panose="020B0502040204020203" pitchFamily="34" charset="0"/>
              </a:rPr>
              <a:t>TERCERA PARTE – ASPECTOS ESPECIALES </a:t>
            </a:r>
            <a:endParaRPr lang="es-AR" dirty="0">
              <a:latin typeface="Bahnschrift Condensed" panose="020B0502040204020203" pitchFamily="34" charset="0"/>
            </a:endParaRPr>
          </a:p>
        </p:txBody>
      </p:sp>
      <p:sp>
        <p:nvSpPr>
          <p:cNvPr id="6" name="Marcador de pie de página 4"/>
          <p:cNvSpPr txBox="1">
            <a:spLocks/>
          </p:cNvSpPr>
          <p:nvPr/>
        </p:nvSpPr>
        <p:spPr>
          <a:xfrm>
            <a:off x="914400" y="6314147"/>
            <a:ext cx="10367889" cy="3651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09436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alphaModFix amt="2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8"/>
          <p:cNvSpPr>
            <a:spLocks noChangeArrowheads="1"/>
          </p:cNvSpPr>
          <p:nvPr/>
        </p:nvSpPr>
        <p:spPr bwMode="auto">
          <a:xfrm>
            <a:off x="1524001" y="-323165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AutoShape 17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AutoShape 18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6" name="AutoShape 19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7" name="AutoShape 20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8" name="AutoShape 21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9" name="AutoShape 22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0" name="AutoShape 23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1" name="AutoShape 24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2" name="AutoShape 25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3" name="Rectangle 2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4" name="AutoShape 2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5" name="AutoShape 3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6" name="AutoShape 3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7" name="AutoShape 33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8" name="AutoShape 34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9" name="AutoShape 35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0" name="AutoShape 36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1" name="AutoShape 37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2" name="AutoShape 3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3" name="AutoShape 39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4" name="AutoShape 4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5" name="AutoShape 41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6" name="AutoShape 4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388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228600"/>
            <a:ext cx="992603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Marcador de pie de página 4"/>
          <p:cNvSpPr txBox="1">
            <a:spLocks/>
          </p:cNvSpPr>
          <p:nvPr/>
        </p:nvSpPr>
        <p:spPr>
          <a:xfrm>
            <a:off x="914400" y="6314147"/>
            <a:ext cx="10367889" cy="3651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294228" y="529794"/>
            <a:ext cx="1066800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AR" altLang="es-AR" sz="2800" b="1" u="sng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Normativas aplicables del Estatuto de la UTA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s-AR" altLang="es-AR" sz="2800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134: Los delegados del personal tendrán como funciones:</a:t>
            </a:r>
          </a:p>
          <a:p>
            <a:pPr marL="514350" lvl="0" indent="-514350" algn="just" fontAlgn="base">
              <a:spcBef>
                <a:spcPct val="0"/>
              </a:spcBef>
              <a:spcAft>
                <a:spcPct val="0"/>
              </a:spcAft>
              <a:buFontTx/>
              <a:buAutoNum type="alphaLcParenR"/>
            </a:pPr>
            <a:r>
              <a:rPr lang="es-AR" altLang="es-AR" sz="2800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Procurar en los lugares de trabajo la  defensa de los derechos de los trabajadores, emergentes de normas legales o convencionales. </a:t>
            </a:r>
          </a:p>
          <a:p>
            <a:pPr marL="514350" lvl="0" indent="-514350" algn="just" fontAlgn="base">
              <a:spcBef>
                <a:spcPct val="0"/>
              </a:spcBef>
              <a:spcAft>
                <a:spcPct val="0"/>
              </a:spcAft>
              <a:buFontTx/>
              <a:buAutoNum type="alphaLcParenR"/>
            </a:pPr>
            <a:r>
              <a:rPr lang="es-AR" altLang="es-AR" sz="2800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Detectar las inquietudes de éstos y sus necesidades, en tanto, tengan relación con esas normas, para transmitirlas al Consejo Directivo Nacional o Junta Ejecutiva en procura de soluciones</a:t>
            </a:r>
          </a:p>
          <a:p>
            <a:pPr marL="514350" lvl="0" indent="-514350" algn="just" fontAlgn="base">
              <a:spcBef>
                <a:spcPct val="0"/>
              </a:spcBef>
              <a:spcAft>
                <a:spcPct val="0"/>
              </a:spcAft>
              <a:buFontTx/>
              <a:buAutoNum type="alphaLcParenR"/>
            </a:pPr>
            <a:r>
              <a:rPr lang="es-AR" altLang="es-AR" sz="2800" cap="sm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Gestionar como órganos de primera instancia, la solución de los diferendos que puedan plantearse con motivo de la prestación de servicio.</a:t>
            </a:r>
          </a:p>
        </p:txBody>
      </p:sp>
    </p:spTree>
    <p:extLst>
      <p:ext uri="{BB962C8B-B14F-4D97-AF65-F5344CB8AC3E}">
        <p14:creationId xmlns:p14="http://schemas.microsoft.com/office/powerpoint/2010/main" val="41469646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8"/>
          <p:cNvSpPr>
            <a:spLocks noChangeArrowheads="1"/>
          </p:cNvSpPr>
          <p:nvPr/>
        </p:nvSpPr>
        <p:spPr bwMode="auto">
          <a:xfrm>
            <a:off x="1524001" y="-323165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AutoShape 17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9" name="AutoShape 18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0" name="AutoShape 19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1" name="AutoShape 20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2" name="AutoShape 21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3" name="AutoShape 22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4" name="AutoShape 23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5" name="AutoShape 24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6" name="AutoShape 25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7" name="Rectangle 2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8" name="AutoShape 2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9" name="AutoShape 3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0" name="AutoShape 3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1" name="AutoShape 33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2" name="AutoShape 34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3" name="AutoShape 35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4" name="AutoShape 36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5" name="AutoShape 37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6" name="AutoShape 3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7" name="AutoShape 39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8" name="AutoShape 4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9" name="AutoShape 41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10" name="AutoShape 4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411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50" y="246062"/>
            <a:ext cx="1027550" cy="83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2" name="1 CuadroTexto"/>
          <p:cNvSpPr txBox="1">
            <a:spLocks noChangeArrowheads="1"/>
          </p:cNvSpPr>
          <p:nvPr/>
        </p:nvSpPr>
        <p:spPr bwMode="auto">
          <a:xfrm>
            <a:off x="1708732" y="1258012"/>
            <a:ext cx="9897113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AR" altLang="es-AR" sz="2800" cap="sm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su vez, los compañeros que desempeñen las funciones antes  indicadas,  estarán obligados a :</a:t>
            </a:r>
          </a:p>
          <a:p>
            <a:pPr marL="514350" indent="-5143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</a:pPr>
            <a:r>
              <a:rPr lang="es-AR" altLang="es-AR" sz="2800" cap="sm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Cumplir las normas estatutarias, y procurar que esas normas sean cumplidas por los trabajadores.-</a:t>
            </a:r>
          </a:p>
          <a:p>
            <a:pPr marL="514350" indent="-5143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</a:pPr>
            <a:r>
              <a:rPr lang="es-AR" altLang="es-AR" sz="2800" cap="sm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 cuenta a los trabajadores y al Consejo Directivo Nacional, o Junta Ejecutiva, de la labor desarrollada.-</a:t>
            </a:r>
          </a:p>
          <a:p>
            <a:pPr marL="514350" indent="-5143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</a:pPr>
            <a:r>
              <a:rPr lang="es-AR" altLang="es-AR" sz="2800" cap="sm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Requerir la intervención de las autoridades del Gremio en los diferendos que no se solucionen con la sola actuación de ellos.-</a:t>
            </a:r>
          </a:p>
          <a:p>
            <a:pPr marL="514350" indent="-514350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</a:pPr>
            <a:endParaRPr lang="es-AR" altLang="es-AR" sz="2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Marcador de pie de página 4"/>
          <p:cNvSpPr txBox="1">
            <a:spLocks/>
          </p:cNvSpPr>
          <p:nvPr/>
        </p:nvSpPr>
        <p:spPr>
          <a:xfrm>
            <a:off x="914400" y="6314147"/>
            <a:ext cx="10367889" cy="3651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923257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8"/>
          <p:cNvSpPr>
            <a:spLocks noChangeArrowheads="1"/>
          </p:cNvSpPr>
          <p:nvPr/>
        </p:nvSpPr>
        <p:spPr bwMode="auto">
          <a:xfrm>
            <a:off x="1524001" y="-323165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AutoShape 17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9" name="AutoShape 18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0" name="AutoShape 19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1" name="AutoShape 20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2" name="AutoShape 21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3" name="AutoShape 22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4" name="AutoShape 23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5" name="AutoShape 24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6" name="AutoShape 25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7" name="Rectangle 2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8" name="AutoShape 2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9" name="AutoShape 3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0" name="AutoShape 3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1" name="AutoShape 33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2" name="AutoShape 34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3" name="AutoShape 35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4" name="AutoShape 36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5" name="AutoShape 37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6" name="AutoShape 3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7" name="AutoShape 39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8" name="AutoShape 4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9" name="AutoShape 41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10" name="AutoShape 4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411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50" y="246062"/>
            <a:ext cx="1027550" cy="83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2" name="1 CuadroTexto"/>
          <p:cNvSpPr txBox="1">
            <a:spLocks noChangeArrowheads="1"/>
          </p:cNvSpPr>
          <p:nvPr/>
        </p:nvSpPr>
        <p:spPr bwMode="auto">
          <a:xfrm>
            <a:off x="1708732" y="1480563"/>
            <a:ext cx="9897113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AR" altLang="es-AR" sz="2800" cap="sm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Efectuar el proselitismo pertinente para incrementar, en lo posible, la cantidad de afiliados, difundiendo –al efecto-, la obra sindical y explicando las ventajas de la sindicalización.-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AR" altLang="es-AR" sz="2800" cap="sm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e) No disponer por sí la adopción de medidas legítimas de acción sindical, las que solo pueden ser dispuestas de acuerdo al procedimiento establecido en el capítulo XV.-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AR" altLang="es-AR" sz="2800" cap="sm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f) Observar una conducta que los haga merecedores del respeto por parte de los trabajadores en cuyo nombre actúen.-</a:t>
            </a:r>
          </a:p>
        </p:txBody>
      </p:sp>
      <p:sp>
        <p:nvSpPr>
          <p:cNvPr id="29" name="Marcador de pie de página 4"/>
          <p:cNvSpPr txBox="1">
            <a:spLocks/>
          </p:cNvSpPr>
          <p:nvPr/>
        </p:nvSpPr>
        <p:spPr>
          <a:xfrm>
            <a:off x="914400" y="6314147"/>
            <a:ext cx="10367889" cy="3651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60877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8"/>
          <p:cNvSpPr>
            <a:spLocks noChangeArrowheads="1"/>
          </p:cNvSpPr>
          <p:nvPr/>
        </p:nvSpPr>
        <p:spPr bwMode="auto">
          <a:xfrm>
            <a:off x="1524001" y="-323165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AutoShape 17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9" name="AutoShape 18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0" name="AutoShape 19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1" name="AutoShape 20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2" name="AutoShape 21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3" name="AutoShape 22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4" name="AutoShape 23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5" name="AutoShape 24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6" name="AutoShape 25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7" name="Rectangle 2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8" name="AutoShape 2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9" name="AutoShape 3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0" name="AutoShape 3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1" name="AutoShape 33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2" name="AutoShape 34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3" name="AutoShape 35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4" name="AutoShape 36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5" name="AutoShape 37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6" name="AutoShape 3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7" name="AutoShape 39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8" name="AutoShape 4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9" name="AutoShape 41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10" name="AutoShape 4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411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50" y="246062"/>
            <a:ext cx="1027550" cy="83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2" name="1 CuadroTexto"/>
          <p:cNvSpPr txBox="1">
            <a:spLocks noChangeArrowheads="1"/>
          </p:cNvSpPr>
          <p:nvPr/>
        </p:nvSpPr>
        <p:spPr bwMode="auto">
          <a:xfrm>
            <a:off x="1708732" y="1282634"/>
            <a:ext cx="9897113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AR" altLang="es-AR" sz="2800" cap="sm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135: Los delegados afiliados a UTA deberán informar al Consejo Directivo Nacional o Junta Ejecutiva, de la labor realizada. Ello sin perjuicio de que deban asimismo efectuarlo, toda vez que se presente una cuestión que consideren conveniente hacerla conocer o que el Consejo Directivo Nacional o Junta Ejecutiva se lo requiera. </a:t>
            </a:r>
            <a:r>
              <a:rPr lang="es-AR" altLang="es-AR" sz="2800" cap="sm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 prescripto no impedirá que el Consejo Directivo Nacional pueda solicitar a los efectos indicados, la concurrencia a la sede sindical de los delegados afiliados a UTA.-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280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2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Marcador de pie de página 4"/>
          <p:cNvSpPr txBox="1">
            <a:spLocks/>
          </p:cNvSpPr>
          <p:nvPr/>
        </p:nvSpPr>
        <p:spPr>
          <a:xfrm>
            <a:off x="914400" y="6314147"/>
            <a:ext cx="10367889" cy="3651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45687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8"/>
          <p:cNvSpPr>
            <a:spLocks noChangeArrowheads="1"/>
          </p:cNvSpPr>
          <p:nvPr/>
        </p:nvSpPr>
        <p:spPr bwMode="auto">
          <a:xfrm>
            <a:off x="1524001" y="-323165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AutoShape 17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9" name="AutoShape 18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0" name="AutoShape 19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1" name="AutoShape 20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2" name="AutoShape 21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3" name="AutoShape 22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4" name="AutoShape 23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5" name="AutoShape 24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6" name="AutoShape 25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7" name="Rectangle 2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8" name="AutoShape 2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9" name="AutoShape 3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0" name="AutoShape 3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1" name="AutoShape 33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2" name="AutoShape 34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3" name="AutoShape 35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4" name="AutoShape 36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5" name="AutoShape 37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6" name="AutoShape 3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7" name="AutoShape 39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8" name="AutoShape 4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9" name="AutoShape 41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10" name="AutoShape 4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411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50" y="246062"/>
            <a:ext cx="1027550" cy="83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2" name="1 CuadroTexto"/>
          <p:cNvSpPr txBox="1">
            <a:spLocks noChangeArrowheads="1"/>
          </p:cNvSpPr>
          <p:nvPr/>
        </p:nvSpPr>
        <p:spPr bwMode="auto">
          <a:xfrm>
            <a:off x="1616366" y="2496098"/>
            <a:ext cx="989711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AR" altLang="es-AR" sz="2800" cap="small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lang="es-AR" altLang="es-AR" sz="2800" cap="small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136: El Consejo Directivo Nacional estará facultado para dictar normas complementarias referidas a la competencia de los delegados afiliados a UTA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2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Marcador de pie de página 4"/>
          <p:cNvSpPr txBox="1">
            <a:spLocks/>
          </p:cNvSpPr>
          <p:nvPr/>
        </p:nvSpPr>
        <p:spPr>
          <a:xfrm>
            <a:off x="914400" y="6314147"/>
            <a:ext cx="10367889" cy="3651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20838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</a:blip>
          <a:srcRect/>
          <a:stretch>
            <a:fillRect t="-41000" b="-4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14400" y="167571"/>
            <a:ext cx="10466362" cy="5950633"/>
          </a:xfrm>
        </p:spPr>
        <p:txBody>
          <a:bodyPr>
            <a:normAutofit/>
          </a:bodyPr>
          <a:lstStyle/>
          <a:p>
            <a:r>
              <a:rPr lang="es-AR" sz="2800" dirty="0" smtClean="0"/>
              <a:t>CAPACITACION SINDICAL </a:t>
            </a:r>
            <a:endParaRPr lang="es-AR" sz="280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3288" y="4441371"/>
            <a:ext cx="11099410" cy="1550398"/>
          </a:xfrm>
        </p:spPr>
        <p:txBody>
          <a:bodyPr>
            <a:normAutofit fontScale="90000"/>
          </a:bodyPr>
          <a:lstStyle/>
          <a:p>
            <a:r>
              <a:rPr lang="es-AR" sz="5000" dirty="0" smtClean="0">
                <a:latin typeface="Bahnschrift" panose="020B0502040204020203" pitchFamily="34" charset="0"/>
              </a:rPr>
              <a:t/>
            </a:r>
            <a:br>
              <a:rPr lang="es-AR" sz="5000" dirty="0" smtClean="0">
                <a:latin typeface="Bahnschrift" panose="020B0502040204020203" pitchFamily="34" charset="0"/>
              </a:rPr>
            </a:br>
            <a:r>
              <a:rPr lang="es-AR" sz="5000" dirty="0">
                <a:latin typeface="Bahnschrift" panose="020B0502040204020203" pitchFamily="34" charset="0"/>
              </a:rPr>
              <a:t/>
            </a:r>
            <a:br>
              <a:rPr lang="es-AR" sz="5000" dirty="0">
                <a:latin typeface="Bahnschrift" panose="020B0502040204020203" pitchFamily="34" charset="0"/>
              </a:rPr>
            </a:br>
            <a:r>
              <a:rPr lang="es-AR" sz="5000" dirty="0" smtClean="0">
                <a:latin typeface="Bahnschrift" panose="020B0502040204020203" pitchFamily="34" charset="0"/>
              </a:rPr>
              <a:t/>
            </a:r>
            <a:br>
              <a:rPr lang="es-AR" sz="5000" dirty="0" smtClean="0">
                <a:latin typeface="Bahnschrift" panose="020B0502040204020203" pitchFamily="34" charset="0"/>
              </a:rPr>
            </a:br>
            <a:r>
              <a:rPr lang="es-AR" sz="5000" dirty="0">
                <a:latin typeface="Bahnschrift" panose="020B0502040204020203" pitchFamily="34" charset="0"/>
              </a:rPr>
              <a:t/>
            </a:r>
            <a:br>
              <a:rPr lang="es-AR" sz="5000" dirty="0">
                <a:latin typeface="Bahnschrift" panose="020B0502040204020203" pitchFamily="34" charset="0"/>
              </a:rPr>
            </a:br>
            <a:r>
              <a:rPr lang="es-AR" sz="5000" dirty="0" smtClean="0">
                <a:latin typeface="Bahnschrift" panose="020B0502040204020203" pitchFamily="34" charset="0"/>
              </a:rPr>
              <a:t/>
            </a:r>
            <a:br>
              <a:rPr lang="es-AR" sz="5000" dirty="0" smtClean="0">
                <a:latin typeface="Bahnschrift" panose="020B0502040204020203" pitchFamily="34" charset="0"/>
              </a:rPr>
            </a:br>
            <a:r>
              <a:rPr lang="es-AR" sz="5000" dirty="0">
                <a:latin typeface="Bahnschrift" panose="020B0502040204020203" pitchFamily="34" charset="0"/>
              </a:rPr>
              <a:t/>
            </a:r>
            <a:br>
              <a:rPr lang="es-AR" sz="5000" dirty="0">
                <a:latin typeface="Bahnschrift" panose="020B0502040204020203" pitchFamily="34" charset="0"/>
              </a:rPr>
            </a:br>
            <a:r>
              <a:rPr lang="es-AR" sz="5000" dirty="0" smtClean="0">
                <a:latin typeface="Bahnschrift" panose="020B0502040204020203" pitchFamily="34" charset="0"/>
              </a:rPr>
              <a:t/>
            </a:r>
            <a:br>
              <a:rPr lang="es-AR" sz="5000" dirty="0" smtClean="0">
                <a:latin typeface="Bahnschrift" panose="020B0502040204020203" pitchFamily="34" charset="0"/>
              </a:rPr>
            </a:br>
            <a:r>
              <a:rPr lang="es-AR" sz="5000" dirty="0">
                <a:latin typeface="Bahnschrift" panose="020B0502040204020203" pitchFamily="34" charset="0"/>
              </a:rPr>
              <a:t/>
            </a:r>
            <a:br>
              <a:rPr lang="es-AR" sz="5000" dirty="0">
                <a:latin typeface="Bahnschrift" panose="020B0502040204020203" pitchFamily="34" charset="0"/>
              </a:rPr>
            </a:br>
            <a:r>
              <a:rPr lang="es-AR" sz="5000" dirty="0" smtClean="0">
                <a:latin typeface="Bahnschrift" panose="020B0502040204020203" pitchFamily="34" charset="0"/>
              </a:rPr>
              <a:t/>
            </a:r>
            <a:br>
              <a:rPr lang="es-AR" sz="5000" dirty="0" smtClean="0">
                <a:latin typeface="Bahnschrift" panose="020B0502040204020203" pitchFamily="34" charset="0"/>
              </a:rPr>
            </a:br>
            <a:r>
              <a:rPr lang="es-AR" sz="5000" dirty="0" smtClean="0">
                <a:latin typeface="Bahnschrift" panose="020B0502040204020203" pitchFamily="34" charset="0"/>
              </a:rPr>
              <a:t>1</a:t>
            </a:r>
            <a:br>
              <a:rPr lang="es-AR" sz="5000" dirty="0" smtClean="0">
                <a:latin typeface="Bahnschrift" panose="020B0502040204020203" pitchFamily="34" charset="0"/>
              </a:rPr>
            </a:br>
            <a:r>
              <a:rPr lang="es-AR" sz="5000" dirty="0">
                <a:latin typeface="Bahnschrift" panose="020B0502040204020203" pitchFamily="34" charset="0"/>
              </a:rPr>
              <a:t/>
            </a:r>
            <a:br>
              <a:rPr lang="es-AR" sz="5000" dirty="0">
                <a:latin typeface="Bahnschrift" panose="020B0502040204020203" pitchFamily="34" charset="0"/>
              </a:rPr>
            </a:br>
            <a:r>
              <a:rPr lang="es-AR" sz="5000" dirty="0" smtClean="0">
                <a:latin typeface="Bahnschrift" panose="020B0502040204020203" pitchFamily="34" charset="0"/>
              </a:rPr>
              <a:t/>
            </a:r>
            <a:br>
              <a:rPr lang="es-AR" sz="5000" dirty="0" smtClean="0">
                <a:latin typeface="Bahnschrift" panose="020B0502040204020203" pitchFamily="34" charset="0"/>
              </a:rPr>
            </a:br>
            <a:r>
              <a:rPr lang="es-AR" sz="5000" dirty="0" smtClean="0">
                <a:latin typeface="Bahnschrift" panose="020B0502040204020203" pitchFamily="34" charset="0"/>
              </a:rPr>
              <a:t/>
            </a:r>
            <a:br>
              <a:rPr lang="es-AR" sz="5000" dirty="0" smtClean="0">
                <a:latin typeface="Bahnschrift" panose="020B0502040204020203" pitchFamily="34" charset="0"/>
              </a:rPr>
            </a:br>
            <a:r>
              <a:rPr lang="es-AR" sz="5000" dirty="0">
                <a:latin typeface="Bahnschrift" panose="020B0502040204020203" pitchFamily="34" charset="0"/>
              </a:rPr>
              <a:t/>
            </a:r>
            <a:br>
              <a:rPr lang="es-AR" sz="5000" dirty="0">
                <a:latin typeface="Bahnschrift" panose="020B0502040204020203" pitchFamily="34" charset="0"/>
              </a:rPr>
            </a:br>
            <a:r>
              <a:rPr lang="es-AR" sz="5000" dirty="0" smtClean="0">
                <a:latin typeface="Bahnschrift" panose="020B0502040204020203" pitchFamily="34" charset="0"/>
              </a:rPr>
              <a:t/>
            </a:r>
            <a:br>
              <a:rPr lang="es-AR" sz="5000" dirty="0" smtClean="0">
                <a:latin typeface="Bahnschrift" panose="020B0502040204020203" pitchFamily="34" charset="0"/>
              </a:rPr>
            </a:br>
            <a:r>
              <a:rPr lang="es-AR" sz="5000" dirty="0">
                <a:latin typeface="Bahnschrift" panose="020B0502040204020203" pitchFamily="34" charset="0"/>
              </a:rPr>
              <a:t/>
            </a:r>
            <a:br>
              <a:rPr lang="es-AR" sz="5000" dirty="0">
                <a:latin typeface="Bahnschrift" panose="020B0502040204020203" pitchFamily="34" charset="0"/>
              </a:rPr>
            </a:br>
            <a:r>
              <a:rPr lang="es-AR" sz="5000" dirty="0" smtClean="0">
                <a:latin typeface="Bahnschrift" panose="020B0502040204020203" pitchFamily="34" charset="0"/>
              </a:rPr>
              <a:t>“…CON LA JUSTICIA SOCIAL Y LA AYUDA SOCIAL DAMOS AL PUEBLO UN ABRAZO DE JUSTICIA Y AMOR …” (Juan Domingo Perón)</a:t>
            </a:r>
            <a:r>
              <a:rPr lang="es-AR" sz="5000" dirty="0" smtClean="0"/>
              <a:t/>
            </a:r>
            <a:br>
              <a:rPr lang="es-AR" sz="5000" dirty="0" smtClean="0"/>
            </a:br>
            <a:r>
              <a:rPr lang="es-AR" sz="5000" dirty="0" smtClean="0"/>
              <a:t/>
            </a:r>
            <a:br>
              <a:rPr lang="es-AR" sz="5000" dirty="0" smtClean="0"/>
            </a:br>
            <a:r>
              <a:rPr lang="es-AR" dirty="0" smtClean="0">
                <a:latin typeface="Bahnschrift Condensed" panose="020B0502040204020203" pitchFamily="34" charset="0"/>
              </a:rPr>
              <a:t>TERCERA PARTE – ASPECTOS ESPECIALES </a:t>
            </a:r>
            <a:br>
              <a:rPr lang="es-AR" dirty="0" smtClean="0">
                <a:latin typeface="Bahnschrift Condensed" panose="020B0502040204020203" pitchFamily="34" charset="0"/>
              </a:rPr>
            </a:br>
            <a:r>
              <a:rPr lang="es-AR" dirty="0" smtClean="0">
                <a:latin typeface="Bahnschrift Condensed" panose="020B0502040204020203" pitchFamily="34" charset="0"/>
              </a:rPr>
              <a:t>fin</a:t>
            </a:r>
            <a:endParaRPr lang="es-AR" dirty="0">
              <a:latin typeface="Bahnschrift Condensed" panose="020B0502040204020203" pitchFamily="34" charset="0"/>
            </a:endParaRPr>
          </a:p>
        </p:txBody>
      </p:sp>
      <p:sp>
        <p:nvSpPr>
          <p:cNvPr id="6" name="Marcador de pie de página 4"/>
          <p:cNvSpPr txBox="1">
            <a:spLocks/>
          </p:cNvSpPr>
          <p:nvPr/>
        </p:nvSpPr>
        <p:spPr>
          <a:xfrm>
            <a:off x="914400" y="6314147"/>
            <a:ext cx="10367889" cy="3651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2328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alphaModFix amt="35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8"/>
          <p:cNvSpPr>
            <a:spLocks noChangeArrowheads="1"/>
          </p:cNvSpPr>
          <p:nvPr/>
        </p:nvSpPr>
        <p:spPr bwMode="auto">
          <a:xfrm>
            <a:off x="1524001" y="-323165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AutoShape 17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3" name="AutoShape 18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4" name="AutoShape 19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5" name="AutoShape 20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6" name="AutoShape 21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7" name="AutoShape 22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8" name="AutoShape 23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9" name="AutoShape 24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00" name="AutoShape 25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01" name="Rectangle 2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02" name="AutoShape 2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03" name="AutoShape 3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04" name="AutoShape 3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05" name="AutoShape 33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06" name="AutoShape 34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07" name="AutoShape 35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08" name="AutoShape 36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09" name="AutoShape 37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10" name="AutoShape 3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11" name="AutoShape 39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12" name="AutoShape 4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13" name="AutoShape 41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14" name="AutoShape 4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15" name="Rectangle 28"/>
          <p:cNvSpPr>
            <a:spLocks noChangeArrowheads="1"/>
          </p:cNvSpPr>
          <p:nvPr/>
        </p:nvSpPr>
        <p:spPr bwMode="auto">
          <a:xfrm>
            <a:off x="1638299" y="324311"/>
            <a:ext cx="10248901" cy="5700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>
                <a:tab pos="495300" algn="l"/>
              </a:tabLst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tabLst>
                <a:tab pos="495300" algn="l"/>
              </a:tabLst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tabLst>
                <a:tab pos="495300" algn="l"/>
              </a:tabLst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tabLst>
                <a:tab pos="4953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4953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4953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4953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4953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4953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ES" altLang="es-AR" sz="2000" b="1" u="sng" dirty="0" smtClean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s-ES" altLang="es-AR" sz="301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EL DELEGADO GREMIAL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ES" altLang="es-AR" sz="3010" b="1" u="sng" dirty="0" smtClean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ES" altLang="es-AR" sz="2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 </a:t>
            </a:r>
            <a:r>
              <a:rPr lang="es-ES" altLang="es-AR" sz="2000" b="1" u="sng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LA REPRESENTACION SINDICAL EN LA </a:t>
            </a:r>
            <a:r>
              <a:rPr lang="es-ES" altLang="es-AR" sz="2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EMPRESA (TRIPARTITA) </a:t>
            </a:r>
            <a:endParaRPr lang="es-AR" altLang="es-AR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ES" altLang="es-AR" sz="2030" b="1" u="sng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Art. </a:t>
            </a:r>
            <a:r>
              <a:rPr lang="es-ES" altLang="es-AR" sz="203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40 </a:t>
            </a:r>
            <a:r>
              <a:rPr lang="es-ES" altLang="es-AR" sz="2030" b="1" dirty="0" smtClean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s-ES" altLang="es-AR" sz="2030" b="1" cap="small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Representación múltiple. Ejercen su mandato ante:</a:t>
            </a:r>
            <a:endParaRPr lang="es-AR" altLang="es-AR" sz="2030" b="1" cap="smal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30" b="1" cap="small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el empleador</a:t>
            </a:r>
            <a:endParaRPr lang="es-AR" altLang="es-AR" sz="2030" b="1" cap="smal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30" b="1" cap="small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ante la autoridad administrativa del trabajo </a:t>
            </a:r>
            <a:endParaRPr lang="es-AR" altLang="es-AR" sz="2030" b="1" cap="smal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30" b="1" cap="small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ante el sindicato</a:t>
            </a:r>
            <a:endParaRPr lang="es-AR" altLang="es-AR" sz="2030" b="1" cap="smal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ES" altLang="es-AR" sz="2030" b="1" u="sng" cap="small" dirty="0" smtClean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ES" altLang="es-AR" sz="2030" b="1" u="sng" cap="small" dirty="0" smtClean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Representan</a:t>
            </a:r>
            <a:r>
              <a:rPr lang="es-ES" altLang="es-AR" sz="2030" b="1" cap="small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  <a:endParaRPr lang="es-AR" altLang="es-AR" sz="2030" b="1" cap="smal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30" b="1" cap="small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 la Asociación Sindical ante el empleador.-</a:t>
            </a:r>
            <a:endParaRPr lang="es-AR" altLang="es-AR" sz="2030" b="1" cap="smal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30" b="1" cap="small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 la Asociación Sindical ante el trabajador.-</a:t>
            </a:r>
            <a:endParaRPr lang="es-AR" altLang="es-AR" sz="2030" b="1" cap="smal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ES" altLang="es-AR" sz="2030" b="1" u="sng" cap="small" dirty="0" smtClean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ES" altLang="es-AR" sz="2030" b="1" u="sng" cap="small" dirty="0" smtClean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Conflictividad</a:t>
            </a:r>
            <a:r>
              <a:rPr lang="es-ES" altLang="es-AR" sz="2030" b="1" u="sng" cap="small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 </a:t>
            </a:r>
            <a:endParaRPr lang="es-AR" altLang="es-AR" sz="2030" b="1" cap="smal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ES" altLang="es-AR" sz="2030" b="1" cap="small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Los reclamos de los trabajadores solamente se pueden presentar</a:t>
            </a:r>
            <a:endParaRPr lang="es-AR" altLang="es-AR" sz="2030" b="1" cap="smal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ES" altLang="es-AR" sz="2030" b="1" cap="small" dirty="0">
                <a:solidFill>
                  <a:srgbClr val="00206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al empleador previa autorización de las asociación sindical respectiva (art.43, inciso “c”) lo que puede crear limitaciones a la actuación del delegado. Esta norma refuerza el poder del sindicato.-</a:t>
            </a:r>
            <a:endParaRPr lang="es-ES" altLang="es-AR" sz="2030" b="1" cap="small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316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37" y="228599"/>
            <a:ext cx="994726" cy="99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Marcador de pie de página 4"/>
          <p:cNvSpPr txBox="1">
            <a:spLocks/>
          </p:cNvSpPr>
          <p:nvPr/>
        </p:nvSpPr>
        <p:spPr>
          <a:xfrm>
            <a:off x="914400" y="6314147"/>
            <a:ext cx="10367889" cy="3651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9558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8"/>
          <p:cNvSpPr>
            <a:spLocks noChangeArrowheads="1"/>
          </p:cNvSpPr>
          <p:nvPr/>
        </p:nvSpPr>
        <p:spPr bwMode="auto">
          <a:xfrm>
            <a:off x="1524001" y="-323165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AutoShape 17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7" name="AutoShape 18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AutoShape 19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20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AutoShape 21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1" name="AutoShape 22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2" name="AutoShape 23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3" name="AutoShape 24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4" name="AutoShape 25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5" name="Rectangle 2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6" name="AutoShape 2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7" name="AutoShape 3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8" name="AutoShape 3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9" name="AutoShape 33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0" name="AutoShape 34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1" name="AutoShape 35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2" name="AutoShape 36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3" name="AutoShape 37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4" name="AutoShape 3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5" name="AutoShape 39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6" name="AutoShape 4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7" name="AutoShape 41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8" name="AutoShape 4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9" name="Rectangle 1"/>
          <p:cNvSpPr>
            <a:spLocks noChangeArrowheads="1"/>
          </p:cNvSpPr>
          <p:nvPr/>
        </p:nvSpPr>
        <p:spPr bwMode="auto">
          <a:xfrm>
            <a:off x="1524000" y="1249038"/>
            <a:ext cx="10264726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tabLst>
                <a:tab pos="533400" algn="l"/>
              </a:tabLst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ES" altLang="es-AR" sz="2400" b="1" u="sng" cap="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Requisitos:</a:t>
            </a:r>
            <a:endParaRPr lang="es-AR" altLang="es-AR" sz="2400" cap="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00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Estar afiliado a la Asociación Sindical con personería gremial  </a:t>
            </a:r>
            <a:endParaRPr lang="es-AR" altLang="es-AR" sz="200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00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Ser elegido en comicios convocados convocados por la Asociación Sindical, por voto directo y secreto de los trabajadores.-</a:t>
            </a:r>
            <a:endParaRPr lang="es-AR" altLang="es-AR" sz="200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00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Antigüedad mínima en la afiliación de un año.-</a:t>
            </a:r>
            <a:endParaRPr lang="es-AR" altLang="es-AR" sz="200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00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Tener 18 años de edad como mínimo </a:t>
            </a:r>
            <a:endParaRPr lang="es-AR" altLang="es-AR" sz="200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00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Revistar al servicio de la empresa durante todo el año aniversario anterior a la elección </a:t>
            </a:r>
            <a:r>
              <a:rPr lang="es-ES" altLang="es-AR" sz="2000" cap="small" dirty="0" smtClean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.-</a:t>
            </a:r>
            <a:endParaRPr lang="es-AR" altLang="es-AR" sz="200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40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228600"/>
            <a:ext cx="1020738" cy="112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Marcador de pie de página 4"/>
          <p:cNvSpPr txBox="1">
            <a:spLocks/>
          </p:cNvSpPr>
          <p:nvPr/>
        </p:nvSpPr>
        <p:spPr>
          <a:xfrm>
            <a:off x="914400" y="6314147"/>
            <a:ext cx="10367889" cy="3651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7635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8"/>
          <p:cNvSpPr>
            <a:spLocks noChangeArrowheads="1"/>
          </p:cNvSpPr>
          <p:nvPr/>
        </p:nvSpPr>
        <p:spPr bwMode="auto">
          <a:xfrm>
            <a:off x="1524001" y="-323165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AutoShape 17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7" name="AutoShape 18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AutoShape 19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20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0" name="AutoShape 21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1" name="AutoShape 22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2" name="AutoShape 23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3" name="AutoShape 24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4" name="AutoShape 25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5" name="Rectangle 2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6" name="AutoShape 2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7" name="AutoShape 3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8" name="AutoShape 3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29" name="AutoShape 33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0" name="AutoShape 34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1" name="AutoShape 35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2" name="AutoShape 36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3" name="AutoShape 37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4" name="AutoShape 3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5" name="AutoShape 39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6" name="AutoShape 4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7" name="AutoShape 41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8" name="AutoShape 4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39" name="Rectangle 1"/>
          <p:cNvSpPr>
            <a:spLocks noChangeArrowheads="1"/>
          </p:cNvSpPr>
          <p:nvPr/>
        </p:nvSpPr>
        <p:spPr bwMode="auto">
          <a:xfrm>
            <a:off x="1524000" y="915690"/>
            <a:ext cx="10264726" cy="5252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tabLst>
                <a:tab pos="533400" algn="l"/>
              </a:tabLst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ES" altLang="es-AR" sz="2400" b="1" u="sng" cap="small" dirty="0" smtClean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Mandato</a:t>
            </a:r>
            <a:r>
              <a:rPr lang="es-ES" altLang="es-AR" sz="2400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 ( Art 42) </a:t>
            </a:r>
            <a:endParaRPr lang="es-AR" altLang="es-AR" sz="240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10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No podrá exceder de dos años. Podrán ser reelectos   </a:t>
            </a:r>
            <a:endParaRPr lang="es-AR" altLang="es-AR" sz="201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10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Podrá ser revocado mediante asamblea de sus mandantes convocada por el órgano directivo de la Asociación Sindical, por propia decisión o a petición del 10% del total de los representados.- </a:t>
            </a:r>
            <a:endParaRPr lang="es-AR" altLang="es-AR" sz="201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10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Podrá ser revocado por determinación votada por los dos tercios (2/3) de la asamblea o del congreso de la asociación sindical (ejercicio del derecho de defensa)  </a:t>
            </a:r>
            <a:endParaRPr lang="es-AR" altLang="es-AR" sz="201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ES" altLang="es-AR" sz="2010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La revisión de la medida puede ser solicitada ante la justicia del trabajo por la vía del Art. 47.- </a:t>
            </a:r>
            <a:endParaRPr lang="es-AR" altLang="es-AR" sz="201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2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40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228600"/>
            <a:ext cx="1020738" cy="112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Marcador de pie de página 4"/>
          <p:cNvSpPr txBox="1">
            <a:spLocks/>
          </p:cNvSpPr>
          <p:nvPr/>
        </p:nvSpPr>
        <p:spPr>
          <a:xfrm>
            <a:off x="914400" y="6314147"/>
            <a:ext cx="10367889" cy="3651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2644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8"/>
          <p:cNvSpPr>
            <a:spLocks noChangeArrowheads="1"/>
          </p:cNvSpPr>
          <p:nvPr/>
        </p:nvSpPr>
        <p:spPr bwMode="auto">
          <a:xfrm>
            <a:off x="1524001" y="-323165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AutoShape 17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1" name="AutoShape 18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2" name="AutoShape 19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3" name="AutoShape 20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4" name="AutoShape 21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5" name="AutoShape 22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6" name="AutoShape 23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7" name="AutoShape 24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8" name="AutoShape 25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9" name="Rectangle 2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0" name="AutoShape 2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1" name="AutoShape 3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2" name="AutoShape 3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3" name="AutoShape 33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4" name="AutoShape 34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5" name="AutoShape 35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6" name="AutoShape 36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7" name="AutoShape 37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8" name="AutoShape 3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9" name="AutoShape 39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0" name="AutoShape 4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1" name="AutoShape 41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2" name="AutoShape 4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524000" y="1233171"/>
            <a:ext cx="10447606" cy="437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/>
            </a:pPr>
            <a:r>
              <a:rPr lang="es-ES" sz="2400" b="1" u="sng" cap="small" dirty="0">
                <a:solidFill>
                  <a:prstClr val="whit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Derechos de los delegados</a:t>
            </a:r>
            <a:r>
              <a:rPr lang="es-ES" sz="2400" cap="small" dirty="0">
                <a:solidFill>
                  <a:prstClr val="whit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</a:t>
            </a:r>
            <a:endParaRPr lang="es-AR" sz="240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33400" algn="l"/>
              </a:tabLst>
              <a:defRPr/>
            </a:pPr>
            <a:r>
              <a:rPr lang="es-ES" sz="2080" cap="small" dirty="0">
                <a:solidFill>
                  <a:prstClr val="whit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Verificar la aplicación de las normas legales o convencionales, pudiendo participar en las inspecciones que disponga la autoridad administrativa del trabajo. (Según art. 26 del Reglamento solo como veedor). -</a:t>
            </a:r>
            <a:endParaRPr lang="es-AR" sz="208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33400" algn="l"/>
              </a:tabLst>
              <a:defRPr/>
            </a:pPr>
            <a:r>
              <a:rPr lang="es-ES" sz="2080" cap="small" dirty="0">
                <a:solidFill>
                  <a:prstClr val="whit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Reunirse periódicamente con el empleador o su representante.-</a:t>
            </a:r>
            <a:endParaRPr lang="es-AR" sz="208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33400" algn="l"/>
              </a:tabLst>
              <a:defRPr/>
            </a:pPr>
            <a:r>
              <a:rPr lang="es-ES" sz="2080" cap="small" dirty="0">
                <a:solidFill>
                  <a:prstClr val="whit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Presentar ante los empleadores o sus representantes las reclamaciones de los trabajadores en cuyo nombre actúen, </a:t>
            </a:r>
            <a:r>
              <a:rPr lang="es-ES" sz="2080" i="1" u="sng" cap="small" dirty="0">
                <a:solidFill>
                  <a:prstClr val="whit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previa autorización de la asociación sindical respectiv</a:t>
            </a:r>
            <a:r>
              <a:rPr lang="es-ES" sz="1600" i="1" u="sng" cap="small" dirty="0">
                <a:solidFill>
                  <a:prstClr val="whit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a.-</a:t>
            </a:r>
            <a:r>
              <a:rPr lang="es-ES" sz="1600" cap="small" dirty="0">
                <a:solidFill>
                  <a:prstClr val="whit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</a:t>
            </a:r>
            <a:endParaRPr lang="es-AR" sz="105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/>
            </a:pPr>
            <a:endParaRPr lang="es-AR" sz="2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64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92" y="294151"/>
            <a:ext cx="894129" cy="796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Marcador de pie de página 4"/>
          <p:cNvSpPr txBox="1">
            <a:spLocks/>
          </p:cNvSpPr>
          <p:nvPr/>
        </p:nvSpPr>
        <p:spPr>
          <a:xfrm>
            <a:off x="914400" y="6314147"/>
            <a:ext cx="10367889" cy="3651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86951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8"/>
          <p:cNvSpPr>
            <a:spLocks noChangeArrowheads="1"/>
          </p:cNvSpPr>
          <p:nvPr/>
        </p:nvSpPr>
        <p:spPr bwMode="auto">
          <a:xfrm>
            <a:off x="1524001" y="-323165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AutoShape 17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1" name="AutoShape 18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2" name="AutoShape 19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3" name="AutoShape 20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4" name="AutoShape 21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5" name="AutoShape 22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6" name="AutoShape 23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7" name="AutoShape 24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8" name="AutoShape 25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9" name="Rectangle 2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0" name="AutoShape 2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1" name="AutoShape 3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2" name="AutoShape 3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3" name="AutoShape 33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4" name="AutoShape 34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5" name="AutoShape 35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6" name="AutoShape 36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7" name="AutoShape 37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8" name="AutoShape 3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9" name="AutoShape 39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0" name="AutoShape 4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1" name="AutoShape 41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2" name="AutoShape 4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524000" y="1130793"/>
            <a:ext cx="1044760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/>
            </a:pPr>
            <a:r>
              <a:rPr lang="es-ES" sz="1600" cap="small" dirty="0" smtClean="0">
                <a:solidFill>
                  <a:prstClr val="whit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</a:t>
            </a:r>
            <a:endParaRPr lang="es-AR" sz="105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/>
            </a:pPr>
            <a:r>
              <a:rPr lang="es-ES" sz="2400" b="1" u="sng" cap="small" dirty="0">
                <a:solidFill>
                  <a:prstClr val="whit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Reclamación: </a:t>
            </a:r>
            <a:endParaRPr lang="es-AR" sz="240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33400" algn="l"/>
              </a:tabLst>
              <a:defRPr/>
            </a:pPr>
            <a:r>
              <a:rPr lang="es-ES" sz="2040" cap="small" dirty="0">
                <a:solidFill>
                  <a:prstClr val="whit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Se entiende que existe necesidad de formular una reclamación cuando, a propósito del ejercicio de la función prevista en el Art. 43 inc. “c” se ha suscitado una controversia con el empleador, circunstancia ante la cual el delegado procederá a comunicar lo ocurrido, de inmediato, al órgano competente de la asociación sindical a fin de que éste disponga formalizar la reclamación si, a su juicio, ello correspondiere (Art 27 Reglamento).-</a:t>
            </a:r>
            <a:endParaRPr lang="es-AR" sz="204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/>
            </a:pPr>
            <a:endParaRPr lang="es-AR" sz="204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64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92" y="294151"/>
            <a:ext cx="894129" cy="796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Marcador de pie de página 4"/>
          <p:cNvSpPr txBox="1">
            <a:spLocks/>
          </p:cNvSpPr>
          <p:nvPr/>
        </p:nvSpPr>
        <p:spPr>
          <a:xfrm>
            <a:off x="914400" y="6314147"/>
            <a:ext cx="10367889" cy="3651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16860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8"/>
          <p:cNvSpPr>
            <a:spLocks noChangeArrowheads="1"/>
          </p:cNvSpPr>
          <p:nvPr/>
        </p:nvSpPr>
        <p:spPr bwMode="auto">
          <a:xfrm>
            <a:off x="1524001" y="-323165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AutoShape 17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1" name="AutoShape 18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2" name="AutoShape 19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3" name="AutoShape 20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4" name="AutoShape 21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5" name="AutoShape 22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6" name="AutoShape 23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7" name="AutoShape 24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8" name="AutoShape 25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9" name="Rectangle 2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0" name="AutoShape 2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1" name="AutoShape 3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2" name="AutoShape 3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3" name="AutoShape 33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4" name="AutoShape 34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5" name="AutoShape 35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6" name="AutoShape 36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7" name="AutoShape 37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8" name="AutoShape 3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59" name="AutoShape 39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0" name="AutoShape 4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1" name="AutoShape 41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62" name="AutoShape 4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524000" y="1496247"/>
            <a:ext cx="10447606" cy="321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/>
            </a:pPr>
            <a:r>
              <a:rPr lang="es-ES" sz="1600" cap="small" dirty="0" smtClean="0">
                <a:solidFill>
                  <a:prstClr val="whit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</a:t>
            </a:r>
            <a:endParaRPr lang="es-AR" sz="105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/>
            </a:pPr>
            <a:r>
              <a:rPr lang="es-ES" sz="2400" b="1" u="sng" cap="small" dirty="0" smtClean="0">
                <a:solidFill>
                  <a:prstClr val="whit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Obligación </a:t>
            </a:r>
            <a:r>
              <a:rPr lang="es-ES" sz="2400" b="1" u="sng" cap="small" dirty="0">
                <a:solidFill>
                  <a:prstClr val="whit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de los empleadores</a:t>
            </a:r>
            <a:r>
              <a:rPr lang="es-ES" sz="2400" cap="small" dirty="0">
                <a:solidFill>
                  <a:prstClr val="whit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 </a:t>
            </a:r>
            <a:endParaRPr lang="es-AR" sz="240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33400" algn="l"/>
              </a:tabLst>
              <a:defRPr/>
            </a:pPr>
            <a:r>
              <a:rPr lang="es-ES" sz="2040" cap="small" dirty="0">
                <a:solidFill>
                  <a:prstClr val="whit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Facilitar un lugar para el desarrollo de las tareas de los delegados del personal.- </a:t>
            </a:r>
            <a:endParaRPr lang="es-AR" sz="204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33400" algn="l"/>
              </a:tabLst>
              <a:defRPr/>
            </a:pPr>
            <a:r>
              <a:rPr lang="es-ES" sz="2040" cap="small" dirty="0">
                <a:solidFill>
                  <a:prstClr val="whit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Concretar reuniones periódicas </a:t>
            </a:r>
            <a:endParaRPr lang="es-AR" sz="204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33400" algn="l"/>
              </a:tabLst>
              <a:defRPr/>
            </a:pPr>
            <a:r>
              <a:rPr lang="es-ES" sz="2040" cap="small" dirty="0">
                <a:solidFill>
                  <a:prstClr val="white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Conceder a cada uno de los delegados un crédito de horas mensuales retribuidas </a:t>
            </a:r>
            <a:endParaRPr lang="es-AR" sz="204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/>
            </a:pPr>
            <a:endParaRPr lang="es-AR" sz="204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64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92" y="294151"/>
            <a:ext cx="894129" cy="796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Marcador de pie de página 4"/>
          <p:cNvSpPr txBox="1">
            <a:spLocks/>
          </p:cNvSpPr>
          <p:nvPr/>
        </p:nvSpPr>
        <p:spPr>
          <a:xfrm>
            <a:off x="914400" y="6314147"/>
            <a:ext cx="10367889" cy="3651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10242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8"/>
          <p:cNvSpPr>
            <a:spLocks noChangeArrowheads="1"/>
          </p:cNvSpPr>
          <p:nvPr/>
        </p:nvSpPr>
        <p:spPr bwMode="auto">
          <a:xfrm>
            <a:off x="1524001" y="-323165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AutoShape 17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AutoShape 18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6" name="AutoShape 19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7" name="AutoShape 20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8" name="AutoShape 21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9" name="AutoShape 22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0" name="AutoShape 23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1" name="AutoShape 24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2" name="AutoShape 25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3" name="Rectangle 2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4" name="AutoShape 2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5" name="AutoShape 3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6" name="AutoShape 3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7" name="AutoShape 33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8" name="AutoShape 34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9" name="AutoShape 35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0" name="AutoShape 36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1" name="AutoShape 37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2" name="AutoShape 3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3" name="AutoShape 39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4" name="AutoShape 4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5" name="AutoShape 41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6" name="AutoShape 4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7" name="Rectangle 1"/>
          <p:cNvSpPr>
            <a:spLocks noChangeArrowheads="1"/>
          </p:cNvSpPr>
          <p:nvPr/>
        </p:nvSpPr>
        <p:spPr bwMode="auto">
          <a:xfrm>
            <a:off x="945502" y="1008049"/>
            <a:ext cx="10733649" cy="445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tabLst>
                <a:tab pos="533400" algn="l"/>
              </a:tabLst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ES" altLang="es-AR" sz="2800" b="1" u="sng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Crédito horario:  </a:t>
            </a:r>
            <a:endParaRPr lang="es-AR" altLang="es-AR" sz="280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10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Consiste en asignar a cada delegado un tiempo </a:t>
            </a:r>
            <a:r>
              <a:rPr lang="es-ES" altLang="es-AR" sz="2010" cap="small" dirty="0" smtClean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disponible </a:t>
            </a:r>
            <a:r>
              <a:rPr lang="es-ES" altLang="es-AR" sz="2010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mensual retribuido en el horario habitual de trabajo para ser destinado al ejercicio de sus funciones .</a:t>
            </a:r>
            <a:endParaRPr lang="es-AR" altLang="es-AR" sz="201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10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El control del empresario sobre el uso de este beneficio se hace a posteriori, es decir, que el delegado no necesita acreditar anticipadamente que va a utilizar parte del crédito horario en funciones gremiales</a:t>
            </a:r>
            <a:endParaRPr lang="es-AR" altLang="es-AR" sz="201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10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No se trata de un privilegio para la persona del delegado para esparcimiento o diligencias personales, sino de un beneficio indispensable para el ejercicio adecuado de la función </a:t>
            </a:r>
            <a:r>
              <a:rPr lang="es-ES" altLang="es-AR" sz="2010" cap="small" dirty="0" smtClean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.-</a:t>
            </a:r>
            <a:endParaRPr lang="es-AR" altLang="es-AR" sz="201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388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228600"/>
            <a:ext cx="992603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Marcador de pie de página 4"/>
          <p:cNvSpPr txBox="1">
            <a:spLocks/>
          </p:cNvSpPr>
          <p:nvPr/>
        </p:nvSpPr>
        <p:spPr>
          <a:xfrm>
            <a:off x="914400" y="6314147"/>
            <a:ext cx="10367889" cy="3651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628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8"/>
          <p:cNvSpPr>
            <a:spLocks noChangeArrowheads="1"/>
          </p:cNvSpPr>
          <p:nvPr/>
        </p:nvSpPr>
        <p:spPr bwMode="auto">
          <a:xfrm>
            <a:off x="1524001" y="-323165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AutoShape 17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AutoShape 18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6" name="AutoShape 19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7" name="AutoShape 20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8" name="AutoShape 21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9" name="AutoShape 22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0" name="AutoShape 23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1" name="AutoShape 24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2" name="AutoShape 25" descr="cid:image001.gif@01C9E9FC.F2D1197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3" name="Rectangle 2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4" name="AutoShape 2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5" name="AutoShape 3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6" name="AutoShape 3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-90488"/>
            <a:ext cx="114300" cy="152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7" name="AutoShape 33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8" name="AutoShape 34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9" name="AutoShape 35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0" name="AutoShape 36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1" name="AutoShape 37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2" name="AutoShape 38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3" name="AutoShape 39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4" name="AutoShape 40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5" name="AutoShape 41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6" name="AutoShape 42" descr="cid:image001.gif@01C9E9FC.D88205C0"/>
          <p:cNvSpPr>
            <a:spLocks noChangeAspect="1" noChangeArrowheads="1"/>
          </p:cNvSpPr>
          <p:nvPr/>
        </p:nvSpPr>
        <p:spPr bwMode="auto">
          <a:xfrm>
            <a:off x="1524000" y="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AR" altLang="es-AR" sz="18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7" name="Rectangle 1"/>
          <p:cNvSpPr>
            <a:spLocks noChangeArrowheads="1"/>
          </p:cNvSpPr>
          <p:nvPr/>
        </p:nvSpPr>
        <p:spPr bwMode="auto">
          <a:xfrm>
            <a:off x="1269346" y="1388917"/>
            <a:ext cx="10733649" cy="3605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tabLst>
                <a:tab pos="533400" algn="l"/>
              </a:tabLst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tabLst>
                <a:tab pos="533400" algn="l"/>
              </a:tabLst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ES" altLang="es-AR" sz="2800" b="1" u="sng" cap="small" dirty="0" smtClean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Cantidad </a:t>
            </a:r>
            <a:r>
              <a:rPr lang="es-ES" altLang="es-AR" sz="2800" b="1" u="sng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 delegados:</a:t>
            </a:r>
            <a:endParaRPr lang="es-AR" altLang="es-AR" sz="280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70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 10 a 50 trabajadores: UN REPRESENTANTE .-</a:t>
            </a:r>
            <a:endParaRPr lang="es-AR" altLang="es-AR" sz="207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70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 51 a 100 trabajadores: DOS REPRESENTANTES.-</a:t>
            </a:r>
            <a:endParaRPr lang="es-AR" altLang="es-AR" sz="207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70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 101 en adelante, UN REPRESENTANTE MÁS CADA CIEN TRABAJADORES QUE EXCEDAN DE CIEN.-</a:t>
            </a:r>
            <a:endParaRPr lang="es-AR" altLang="es-AR" sz="207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s-ES" altLang="es-AR" sz="2070" cap="small" dirty="0">
                <a:solidFill>
                  <a:prstClr val="white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Cuando la representación sindical esté compuesta por tres o más trabajadores funcionará como cuerpo colegiado.-</a:t>
            </a:r>
            <a:endParaRPr lang="es-ES" altLang="es-AR" sz="2070" cap="small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388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228600"/>
            <a:ext cx="992603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Marcador de pie de página 4"/>
          <p:cNvSpPr txBox="1">
            <a:spLocks/>
          </p:cNvSpPr>
          <p:nvPr/>
        </p:nvSpPr>
        <p:spPr>
          <a:xfrm>
            <a:off x="914400" y="6314147"/>
            <a:ext cx="10367889" cy="3651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CONSEJO DIRECTIVO NACIONAL - ROBERTO FERNANDEZ CONDUCCION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50119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1106</Words>
  <Application>Microsoft Office PowerPoint</Application>
  <PresentationFormat>Panorámica</PresentationFormat>
  <Paragraphs>82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25" baseType="lpstr">
      <vt:lpstr>Arial</vt:lpstr>
      <vt:lpstr>Bahnschrift</vt:lpstr>
      <vt:lpstr>Bahnschrift Condensed</vt:lpstr>
      <vt:lpstr>Calibri</vt:lpstr>
      <vt:lpstr>Calibri Light</vt:lpstr>
      <vt:lpstr>Constantia</vt:lpstr>
      <vt:lpstr>Times New Roman</vt:lpstr>
      <vt:lpstr>Wingdings 2</vt:lpstr>
      <vt:lpstr>Flujo</vt:lpstr>
      <vt:lpstr>1_Tema de Office</vt:lpstr>
      <vt:lpstr>“LAS RELACIONES LABORALES – OBLIGACION SALARIAL”  TERCERA PARTE – ASPECTOS ESPECIALES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     1       “…CON LA JUSTICIA SOCIAL Y LA AYUDA SOCIAL DAMOS AL PUEBLO UN ABRAZO DE JUSTICIA Y AMOR …” (Juan Domingo Perón)  TERCERA PARTE – ASPECTOS ESPECIALES  fin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“LAS RELACIONES LABORALES – OBLIGACION SALARIAL”  TERCERA PARTE – ASPECTOS ESPECIALES </dc:title>
  <dc:creator>quein</dc:creator>
  <cp:lastModifiedBy>quein</cp:lastModifiedBy>
  <cp:revision>19</cp:revision>
  <dcterms:created xsi:type="dcterms:W3CDTF">2020-05-11T03:49:53Z</dcterms:created>
  <dcterms:modified xsi:type="dcterms:W3CDTF">2020-05-12T01:11:24Z</dcterms:modified>
</cp:coreProperties>
</file>