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00" r:id="rId1"/>
    <p:sldMasterId id="2147483829" r:id="rId2"/>
  </p:sldMasterIdLst>
  <p:notesMasterIdLst>
    <p:notesMasterId r:id="rId22"/>
  </p:notesMasterIdLst>
  <p:handoutMasterIdLst>
    <p:handoutMasterId r:id="rId23"/>
  </p:handoutMasterIdLst>
  <p:sldIdLst>
    <p:sldId id="256" r:id="rId3"/>
    <p:sldId id="264" r:id="rId4"/>
    <p:sldId id="263" r:id="rId5"/>
    <p:sldId id="267" r:id="rId6"/>
    <p:sldId id="265" r:id="rId7"/>
    <p:sldId id="282" r:id="rId8"/>
    <p:sldId id="283" r:id="rId9"/>
    <p:sldId id="285" r:id="rId10"/>
    <p:sldId id="284" r:id="rId11"/>
    <p:sldId id="294" r:id="rId12"/>
    <p:sldId id="286" r:id="rId13"/>
    <p:sldId id="287" r:id="rId14"/>
    <p:sldId id="288" r:id="rId15"/>
    <p:sldId id="289" r:id="rId16"/>
    <p:sldId id="290" r:id="rId17"/>
    <p:sldId id="291" r:id="rId18"/>
    <p:sldId id="292" r:id="rId19"/>
    <p:sldId id="293" r:id="rId20"/>
    <p:sldId id="271"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72"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3D871CF-AA33-4DF6-B57D-B8D2A925D4F4}" type="datetimeFigureOut">
              <a:rPr lang="es-AR" smtClean="0"/>
              <a:t>11/5/2020</a:t>
            </a:fld>
            <a:endParaRPr lang="es-AR"/>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A85181D-7B6C-426A-90A9-3A4D27452EC8}" type="slidenum">
              <a:rPr lang="es-AR" smtClean="0"/>
              <a:t>‹Nº›</a:t>
            </a:fld>
            <a:endParaRPr lang="es-AR"/>
          </a:p>
        </p:txBody>
      </p:sp>
    </p:spTree>
    <p:extLst>
      <p:ext uri="{BB962C8B-B14F-4D97-AF65-F5344CB8AC3E}">
        <p14:creationId xmlns:p14="http://schemas.microsoft.com/office/powerpoint/2010/main" val="15494624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2B475D-915E-4907-99BE-2852A53E04E2}" type="datetimeFigureOut">
              <a:rPr lang="es-AR" smtClean="0"/>
              <a:t>11/5/2020</a:t>
            </a:fld>
            <a:endParaRPr lang="es-A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EFFFA1-63DC-42EC-A96E-8FCE27FAD789}" type="slidenum">
              <a:rPr lang="es-AR" smtClean="0"/>
              <a:t>‹Nº›</a:t>
            </a:fld>
            <a:endParaRPr lang="es-AR"/>
          </a:p>
        </p:txBody>
      </p:sp>
    </p:spTree>
    <p:extLst>
      <p:ext uri="{BB962C8B-B14F-4D97-AF65-F5344CB8AC3E}">
        <p14:creationId xmlns:p14="http://schemas.microsoft.com/office/powerpoint/2010/main" val="417600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AR"/>
          </a:p>
        </p:txBody>
      </p:sp>
      <p:sp>
        <p:nvSpPr>
          <p:cNvPr id="4" name="Marcador de fecha 3"/>
          <p:cNvSpPr>
            <a:spLocks noGrp="1"/>
          </p:cNvSpPr>
          <p:nvPr>
            <p:ph type="dt" sz="half" idx="10"/>
          </p:nvPr>
        </p:nvSpPr>
        <p:spPr/>
        <p:txBody>
          <a:bodyPr/>
          <a:lstStyle/>
          <a:p>
            <a:fld id="{81500244-792D-4F40-A552-6673520C3615}" type="datetime1">
              <a:rPr lang="en-US" smtClean="0"/>
              <a:t>5/11/2020</a:t>
            </a:fld>
            <a:endParaRPr lang="en-US" dirty="0"/>
          </a:p>
        </p:txBody>
      </p:sp>
      <p:sp>
        <p:nvSpPr>
          <p:cNvPr id="5" name="Marcador de pie de página 4"/>
          <p:cNvSpPr>
            <a:spLocks noGrp="1"/>
          </p:cNvSpPr>
          <p:nvPr>
            <p:ph type="ftr" sz="quarter" idx="11"/>
          </p:nvPr>
        </p:nvSpPr>
        <p:spPr/>
        <p:txBody>
          <a:bodyPr/>
          <a:lstStyle/>
          <a:p>
            <a:r>
              <a:rPr lang="en-US" smtClean="0"/>
              <a:t>CONSEJO DIRECTIVO NACIONAL - ROBERTO FERNANDEZ CONDUCCION </a:t>
            </a:r>
            <a:endParaRPr lang="en-US" dirty="0"/>
          </a:p>
        </p:txBody>
      </p:sp>
      <p:sp>
        <p:nvSpPr>
          <p:cNvPr id="6" name="Marcador de número de diapositiva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2464688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0ED62D9C-B397-4EA8-9CF9-AD20EB9B46B1}" type="datetime1">
              <a:rPr lang="en-US" smtClean="0"/>
              <a:t>5/11/2020</a:t>
            </a:fld>
            <a:endParaRPr lang="en-US" dirty="0"/>
          </a:p>
        </p:txBody>
      </p:sp>
      <p:sp>
        <p:nvSpPr>
          <p:cNvPr id="5" name="Marcador de pie de página 4"/>
          <p:cNvSpPr>
            <a:spLocks noGrp="1"/>
          </p:cNvSpPr>
          <p:nvPr>
            <p:ph type="ftr" sz="quarter" idx="11"/>
          </p:nvPr>
        </p:nvSpPr>
        <p:spPr/>
        <p:txBody>
          <a:bodyPr/>
          <a:lstStyle/>
          <a:p>
            <a:r>
              <a:rPr lang="en-US" smtClean="0"/>
              <a:t>CONSEJO DIRECTIVO NACIONAL - ROBERTO FERNANDEZ CONDUCCION </a:t>
            </a:r>
            <a:endParaRPr lang="en-US" dirty="0"/>
          </a:p>
        </p:txBody>
      </p:sp>
      <p:sp>
        <p:nvSpPr>
          <p:cNvPr id="6" name="Marcador de número de diapositiva 5"/>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636973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BB7E2CFD-0285-42CE-BB89-566757DD8B55}" type="datetime1">
              <a:rPr lang="en-US" smtClean="0"/>
              <a:t>5/11/2020</a:t>
            </a:fld>
            <a:endParaRPr lang="en-US" dirty="0"/>
          </a:p>
        </p:txBody>
      </p:sp>
      <p:sp>
        <p:nvSpPr>
          <p:cNvPr id="5" name="Marcador de pie de página 4"/>
          <p:cNvSpPr>
            <a:spLocks noGrp="1"/>
          </p:cNvSpPr>
          <p:nvPr>
            <p:ph type="ftr" sz="quarter" idx="11"/>
          </p:nvPr>
        </p:nvSpPr>
        <p:spPr/>
        <p:txBody>
          <a:bodyPr/>
          <a:lstStyle/>
          <a:p>
            <a:r>
              <a:rPr lang="en-US" smtClean="0"/>
              <a:t>CONSEJO DIRECTIVO NACIONAL - ROBERTO FERNANDEZ CONDUCCION </a:t>
            </a:r>
            <a:endParaRPr lang="en-US" dirty="0"/>
          </a:p>
        </p:txBody>
      </p:sp>
      <p:sp>
        <p:nvSpPr>
          <p:cNvPr id="6" name="Marcador de número de diapositiva 5"/>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20998671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81500244-792D-4F40-A552-6673520C3615}" type="datetime1">
              <a:rPr lang="en-US" smtClean="0"/>
              <a:t>5/11/2020</a:t>
            </a:fld>
            <a:endParaRPr lang="en-US" dirty="0"/>
          </a:p>
        </p:txBody>
      </p:sp>
      <p:sp>
        <p:nvSpPr>
          <p:cNvPr id="5" name="Footer Placeholder 4"/>
          <p:cNvSpPr>
            <a:spLocks noGrp="1"/>
          </p:cNvSpPr>
          <p:nvPr>
            <p:ph type="ftr" sz="quarter" idx="11"/>
          </p:nvPr>
        </p:nvSpPr>
        <p:spPr/>
        <p:txBody>
          <a:bodyPr/>
          <a:lstStyle/>
          <a:p>
            <a:r>
              <a:rPr lang="en-US" smtClean="0"/>
              <a:t>CONSEJO DIRECTIVO NACIONAL - ROBERTO FERNANDEZ CONDUCCION </a:t>
            </a:r>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8180298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77CB0C1-A257-498A-9FC6-6367C2E3C241}" type="datetime1">
              <a:rPr lang="en-US" smtClean="0"/>
              <a:t>5/11/2020</a:t>
            </a:fld>
            <a:endParaRPr lang="en-US" dirty="0"/>
          </a:p>
        </p:txBody>
      </p:sp>
      <p:sp>
        <p:nvSpPr>
          <p:cNvPr id="5" name="Footer Placeholder 4"/>
          <p:cNvSpPr>
            <a:spLocks noGrp="1"/>
          </p:cNvSpPr>
          <p:nvPr>
            <p:ph type="ftr" sz="quarter" idx="11"/>
          </p:nvPr>
        </p:nvSpPr>
        <p:spPr/>
        <p:txBody>
          <a:bodyPr/>
          <a:lstStyle/>
          <a:p>
            <a:r>
              <a:rPr lang="en-US" smtClean="0"/>
              <a:t>CONSEJO DIRECTIVO NACIONAL - ROBERTO FERNANDEZ CONDUCCION </a:t>
            </a:r>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18723647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085474F4-5106-4085-A4A9-EE9FF922666E}" type="datetime1">
              <a:rPr lang="en-US" smtClean="0"/>
              <a:t>5/11/2020</a:t>
            </a:fld>
            <a:endParaRPr lang="en-US" dirty="0"/>
          </a:p>
        </p:txBody>
      </p:sp>
      <p:sp>
        <p:nvSpPr>
          <p:cNvPr id="5" name="Footer Placeholder 4"/>
          <p:cNvSpPr>
            <a:spLocks noGrp="1"/>
          </p:cNvSpPr>
          <p:nvPr>
            <p:ph type="ftr" sz="quarter" idx="11"/>
          </p:nvPr>
        </p:nvSpPr>
        <p:spPr/>
        <p:txBody>
          <a:bodyPr/>
          <a:lstStyle/>
          <a:p>
            <a:r>
              <a:rPr lang="en-US" smtClean="0"/>
              <a:t>CONSEJO DIRECTIVO NACIONAL - ROBERTO FERNANDEZ CONDUCCION </a:t>
            </a:r>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32959404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F82F5EAB-AB5A-4086-A56E-EE02A6AC46C1}" type="datetime1">
              <a:rPr lang="en-US" smtClean="0"/>
              <a:t>5/11/2020</a:t>
            </a:fld>
            <a:endParaRPr lang="en-US" dirty="0"/>
          </a:p>
        </p:txBody>
      </p:sp>
      <p:sp>
        <p:nvSpPr>
          <p:cNvPr id="6" name="Footer Placeholder 5"/>
          <p:cNvSpPr>
            <a:spLocks noGrp="1"/>
          </p:cNvSpPr>
          <p:nvPr>
            <p:ph type="ftr" sz="quarter" idx="11"/>
          </p:nvPr>
        </p:nvSpPr>
        <p:spPr/>
        <p:txBody>
          <a:bodyPr/>
          <a:lstStyle/>
          <a:p>
            <a:r>
              <a:rPr lang="en-US" smtClean="0"/>
              <a:t>CONSEJO DIRECTIVO NACIONAL - ROBERTO FERNANDEZ CONDUCCION </a:t>
            </a:r>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2690200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61E9EF7-7CC4-4708-BD86-3D8CC8FE170A}" type="datetime1">
              <a:rPr lang="en-US" smtClean="0"/>
              <a:t>5/11/2020</a:t>
            </a:fld>
            <a:endParaRPr lang="en-US" dirty="0"/>
          </a:p>
        </p:txBody>
      </p:sp>
      <p:sp>
        <p:nvSpPr>
          <p:cNvPr id="8" name="Footer Placeholder 7"/>
          <p:cNvSpPr>
            <a:spLocks noGrp="1"/>
          </p:cNvSpPr>
          <p:nvPr>
            <p:ph type="ftr" sz="quarter" idx="11"/>
          </p:nvPr>
        </p:nvSpPr>
        <p:spPr/>
        <p:txBody>
          <a:bodyPr/>
          <a:lstStyle/>
          <a:p>
            <a:r>
              <a:rPr lang="en-US" smtClean="0"/>
              <a:t>CONSEJO DIRECTIVO NACIONAL - ROBERTO FERNANDEZ CONDUCCION </a:t>
            </a:r>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41861642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23992B1B-54D8-46E9-A39F-0F384C294755}" type="datetime1">
              <a:rPr lang="en-US" smtClean="0"/>
              <a:t>5/11/2020</a:t>
            </a:fld>
            <a:endParaRPr lang="en-US" dirty="0"/>
          </a:p>
        </p:txBody>
      </p:sp>
      <p:sp>
        <p:nvSpPr>
          <p:cNvPr id="4" name="Footer Placeholder 3"/>
          <p:cNvSpPr>
            <a:spLocks noGrp="1"/>
          </p:cNvSpPr>
          <p:nvPr>
            <p:ph type="ftr" sz="quarter" idx="11"/>
          </p:nvPr>
        </p:nvSpPr>
        <p:spPr/>
        <p:txBody>
          <a:bodyPr/>
          <a:lstStyle/>
          <a:p>
            <a:r>
              <a:rPr lang="en-US" smtClean="0"/>
              <a:t>CONSEJO DIRECTIVO NACIONAL - ROBERTO FERNANDEZ CONDUCCION </a:t>
            </a:r>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23407942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8771C6-9AAE-472C-9FD2-EC1B0FB1AC72}" type="datetime1">
              <a:rPr lang="en-US" smtClean="0"/>
              <a:t>5/11/2020</a:t>
            </a:fld>
            <a:endParaRPr lang="en-US" dirty="0"/>
          </a:p>
        </p:txBody>
      </p:sp>
      <p:sp>
        <p:nvSpPr>
          <p:cNvPr id="3" name="Footer Placeholder 2"/>
          <p:cNvSpPr>
            <a:spLocks noGrp="1"/>
          </p:cNvSpPr>
          <p:nvPr>
            <p:ph type="ftr" sz="quarter" idx="11"/>
          </p:nvPr>
        </p:nvSpPr>
        <p:spPr/>
        <p:txBody>
          <a:bodyPr/>
          <a:lstStyle/>
          <a:p>
            <a:r>
              <a:rPr lang="en-US" smtClean="0"/>
              <a:t>CONSEJO DIRECTIVO NACIONAL - ROBERTO FERNANDEZ CONDUCCION </a:t>
            </a:r>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318676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5EA354EE-70D8-437F-9FD4-FFE7E4A39887}" type="datetime1">
              <a:rPr lang="en-US" smtClean="0"/>
              <a:t>5/11/2020</a:t>
            </a:fld>
            <a:endParaRPr lang="en-US" dirty="0"/>
          </a:p>
        </p:txBody>
      </p:sp>
      <p:sp>
        <p:nvSpPr>
          <p:cNvPr id="6" name="Footer Placeholder 5"/>
          <p:cNvSpPr>
            <a:spLocks noGrp="1"/>
          </p:cNvSpPr>
          <p:nvPr>
            <p:ph type="ftr" sz="quarter" idx="11"/>
          </p:nvPr>
        </p:nvSpPr>
        <p:spPr/>
        <p:txBody>
          <a:bodyPr/>
          <a:lstStyle/>
          <a:p>
            <a:r>
              <a:rPr lang="en-US" smtClean="0"/>
              <a:t>CONSEJO DIRECTIVO NACIONAL - ROBERTO FERNANDEZ CONDUCCION </a:t>
            </a:r>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2405758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F77CB0C1-A257-498A-9FC6-6367C2E3C241}" type="datetime1">
              <a:rPr lang="en-US" smtClean="0"/>
              <a:t>5/11/2020</a:t>
            </a:fld>
            <a:endParaRPr lang="en-US" dirty="0"/>
          </a:p>
        </p:txBody>
      </p:sp>
      <p:sp>
        <p:nvSpPr>
          <p:cNvPr id="5" name="Marcador de pie de página 4"/>
          <p:cNvSpPr>
            <a:spLocks noGrp="1"/>
          </p:cNvSpPr>
          <p:nvPr>
            <p:ph type="ftr" sz="quarter" idx="11"/>
          </p:nvPr>
        </p:nvSpPr>
        <p:spPr/>
        <p:txBody>
          <a:bodyPr/>
          <a:lstStyle/>
          <a:p>
            <a:r>
              <a:rPr lang="en-US" smtClean="0"/>
              <a:t>CONSEJO DIRECTIVO NACIONAL - ROBERTO FERNANDEZ CONDUCCION </a:t>
            </a:r>
            <a:endParaRPr lang="en-US" dirty="0"/>
          </a:p>
        </p:txBody>
      </p:sp>
      <p:sp>
        <p:nvSpPr>
          <p:cNvPr id="6" name="Marcador de número de diapositiva 5"/>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24077094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6" name="Footer Placeholder 5"/>
          <p:cNvSpPr>
            <a:spLocks noGrp="1"/>
          </p:cNvSpPr>
          <p:nvPr>
            <p:ph type="ftr" sz="quarter" idx="11"/>
          </p:nvPr>
        </p:nvSpPr>
        <p:spPr/>
        <p:txBody>
          <a:bodyPr/>
          <a:lstStyle/>
          <a:p>
            <a:r>
              <a:rPr lang="en-US" smtClean="0"/>
              <a:t>CONSEJO DIRECTIVO NACIONAL - ROBERTO FERNANDEZ CONDUCCION </a:t>
            </a:r>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‹Nº›</a:t>
            </a:fld>
            <a:endParaRPr lang="en-US" dirty="0"/>
          </a:p>
        </p:txBody>
      </p:sp>
      <p:sp>
        <p:nvSpPr>
          <p:cNvPr id="5" name="Date Placeholder 4"/>
          <p:cNvSpPr>
            <a:spLocks noGrp="1"/>
          </p:cNvSpPr>
          <p:nvPr>
            <p:ph type="dt" sz="half" idx="10"/>
          </p:nvPr>
        </p:nvSpPr>
        <p:spPr/>
        <p:txBody>
          <a:bodyPr/>
          <a:lstStyle/>
          <a:p>
            <a:fld id="{C7FDC0DD-B86E-4FF0-BC3D-100C2BDCBC07}" type="datetime1">
              <a:rPr lang="en-US" smtClean="0"/>
              <a:t>5/11/2020</a:t>
            </a:fld>
            <a:endParaRPr lang="en-US" dirty="0"/>
          </a:p>
        </p:txBody>
      </p:sp>
    </p:spTree>
    <p:extLst>
      <p:ext uri="{BB962C8B-B14F-4D97-AF65-F5344CB8AC3E}">
        <p14:creationId xmlns:p14="http://schemas.microsoft.com/office/powerpoint/2010/main" val="3971762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DABB0742-3D82-45EA-86C9-DD4FA69D13D1}" type="datetime1">
              <a:rPr lang="en-US" smtClean="0"/>
              <a:t>5/11/2020</a:t>
            </a:fld>
            <a:endParaRPr lang="en-US" dirty="0"/>
          </a:p>
        </p:txBody>
      </p:sp>
      <p:sp>
        <p:nvSpPr>
          <p:cNvPr id="5" name="Footer Placeholder 4"/>
          <p:cNvSpPr>
            <a:spLocks noGrp="1"/>
          </p:cNvSpPr>
          <p:nvPr>
            <p:ph type="ftr" sz="quarter" idx="11"/>
          </p:nvPr>
        </p:nvSpPr>
        <p:spPr/>
        <p:txBody>
          <a:bodyPr/>
          <a:lstStyle/>
          <a:p>
            <a:r>
              <a:rPr lang="en-US" smtClean="0"/>
              <a:t>CONSEJO DIRECTIVO NACIONAL - ROBERTO FERNANDEZ CONDUCCION </a:t>
            </a:r>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3577377280"/>
      </p:ext>
    </p:extLst>
  </p:cSld>
  <p:clrMapOvr>
    <a:masterClrMapping/>
  </p:clrMapOvr>
  <p:hf sldNum="0" hd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DABB0742-3D82-45EA-86C9-DD4FA69D13D1}" type="datetime1">
              <a:rPr lang="en-US" smtClean="0"/>
              <a:t>5/11/2020</a:t>
            </a:fld>
            <a:endParaRPr lang="en-US" dirty="0"/>
          </a:p>
        </p:txBody>
      </p:sp>
      <p:sp>
        <p:nvSpPr>
          <p:cNvPr id="5" name="Footer Placeholder 4"/>
          <p:cNvSpPr>
            <a:spLocks noGrp="1"/>
          </p:cNvSpPr>
          <p:nvPr>
            <p:ph type="ftr" sz="quarter" idx="11"/>
          </p:nvPr>
        </p:nvSpPr>
        <p:spPr/>
        <p:txBody>
          <a:bodyPr/>
          <a:lstStyle/>
          <a:p>
            <a:r>
              <a:rPr lang="en-US" smtClean="0"/>
              <a:t>CONSEJO DIRECTIVO NACIONAL - ROBERTO FERNANDEZ CONDUCCION </a:t>
            </a:r>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16541450"/>
      </p:ext>
    </p:extLst>
  </p:cSld>
  <p:clrMapOvr>
    <a:masterClrMapping/>
  </p:clrMapOvr>
  <p:hf sldNum="0" hd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DABB0742-3D82-45EA-86C9-DD4FA69D13D1}" type="datetime1">
              <a:rPr lang="en-US" smtClean="0"/>
              <a:t>5/11/2020</a:t>
            </a:fld>
            <a:endParaRPr lang="en-US" dirty="0"/>
          </a:p>
        </p:txBody>
      </p:sp>
      <p:sp>
        <p:nvSpPr>
          <p:cNvPr id="5" name="Footer Placeholder 4"/>
          <p:cNvSpPr>
            <a:spLocks noGrp="1"/>
          </p:cNvSpPr>
          <p:nvPr>
            <p:ph type="ftr" sz="quarter" idx="11"/>
          </p:nvPr>
        </p:nvSpPr>
        <p:spPr/>
        <p:txBody>
          <a:bodyPr/>
          <a:lstStyle/>
          <a:p>
            <a:r>
              <a:rPr lang="en-US" smtClean="0"/>
              <a:t>CONSEJO DIRECTIVO NACIONAL - ROBERTO FERNANDEZ CONDUCCION </a:t>
            </a:r>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1758549261"/>
      </p:ext>
    </p:extLst>
  </p:cSld>
  <p:clrMapOvr>
    <a:masterClrMapping/>
  </p:clrMapOvr>
  <p:hf sldNum="0" hd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DABB0742-3D82-45EA-86C9-DD4FA69D13D1}" type="datetime1">
              <a:rPr lang="en-US" smtClean="0"/>
              <a:t>5/11/2020</a:t>
            </a:fld>
            <a:endParaRPr lang="en-US" dirty="0"/>
          </a:p>
        </p:txBody>
      </p:sp>
      <p:sp>
        <p:nvSpPr>
          <p:cNvPr id="5" name="Footer Placeholder 4"/>
          <p:cNvSpPr>
            <a:spLocks noGrp="1"/>
          </p:cNvSpPr>
          <p:nvPr>
            <p:ph type="ftr" sz="quarter" idx="11"/>
          </p:nvPr>
        </p:nvSpPr>
        <p:spPr/>
        <p:txBody>
          <a:bodyPr/>
          <a:lstStyle/>
          <a:p>
            <a:r>
              <a:rPr lang="en-US" smtClean="0"/>
              <a:t>CONSEJO DIRECTIVO NACIONAL - ROBERTO FERNANDEZ CONDUCCION </a:t>
            </a:r>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54547804"/>
      </p:ext>
    </p:extLst>
  </p:cSld>
  <p:clrMapOvr>
    <a:masterClrMapping/>
  </p:clrMapOvr>
  <p:hf sldNum="0" hd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DABB0742-3D82-45EA-86C9-DD4FA69D13D1}" type="datetime1">
              <a:rPr lang="en-US" smtClean="0"/>
              <a:t>5/11/2020</a:t>
            </a:fld>
            <a:endParaRPr lang="en-US" dirty="0"/>
          </a:p>
        </p:txBody>
      </p:sp>
      <p:sp>
        <p:nvSpPr>
          <p:cNvPr id="5" name="Footer Placeholder 4"/>
          <p:cNvSpPr>
            <a:spLocks noGrp="1"/>
          </p:cNvSpPr>
          <p:nvPr>
            <p:ph type="ftr" sz="quarter" idx="11"/>
          </p:nvPr>
        </p:nvSpPr>
        <p:spPr/>
        <p:txBody>
          <a:bodyPr/>
          <a:lstStyle/>
          <a:p>
            <a:r>
              <a:rPr lang="en-US" smtClean="0"/>
              <a:t>CONSEJO DIRECTIVO NACIONAL - ROBERTO FERNANDEZ CONDUCCION </a:t>
            </a:r>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2152273691"/>
      </p:ext>
    </p:extLst>
  </p:cSld>
  <p:clrMapOvr>
    <a:masterClrMapping/>
  </p:clrMapOvr>
  <p:hf sldNum="0" hd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ED62D9C-B397-4EA8-9CF9-AD20EB9B46B1}" type="datetime1">
              <a:rPr lang="en-US" smtClean="0"/>
              <a:t>5/11/2020</a:t>
            </a:fld>
            <a:endParaRPr lang="en-US" dirty="0"/>
          </a:p>
        </p:txBody>
      </p:sp>
      <p:sp>
        <p:nvSpPr>
          <p:cNvPr id="5" name="Footer Placeholder 4"/>
          <p:cNvSpPr>
            <a:spLocks noGrp="1"/>
          </p:cNvSpPr>
          <p:nvPr>
            <p:ph type="ftr" sz="quarter" idx="11"/>
          </p:nvPr>
        </p:nvSpPr>
        <p:spPr/>
        <p:txBody>
          <a:bodyPr/>
          <a:lstStyle/>
          <a:p>
            <a:r>
              <a:rPr lang="en-US" smtClean="0"/>
              <a:t>CONSEJO DIRECTIVO NACIONAL - ROBERTO FERNANDEZ CONDUCCION </a:t>
            </a:r>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6228328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B7E2CFD-0285-42CE-BB89-566757DD8B55}" type="datetime1">
              <a:rPr lang="en-US" smtClean="0"/>
              <a:t>5/11/2020</a:t>
            </a:fld>
            <a:endParaRPr lang="en-US" dirty="0"/>
          </a:p>
        </p:txBody>
      </p:sp>
      <p:sp>
        <p:nvSpPr>
          <p:cNvPr id="5" name="Footer Placeholder 4"/>
          <p:cNvSpPr>
            <a:spLocks noGrp="1"/>
          </p:cNvSpPr>
          <p:nvPr>
            <p:ph type="ftr" sz="quarter" idx="11"/>
          </p:nvPr>
        </p:nvSpPr>
        <p:spPr/>
        <p:txBody>
          <a:bodyPr/>
          <a:lstStyle/>
          <a:p>
            <a:r>
              <a:rPr lang="en-US" smtClean="0"/>
              <a:t>CONSEJO DIRECTIVO NACIONAL - ROBERTO FERNANDEZ CONDUCCION </a:t>
            </a:r>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2941297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085474F4-5106-4085-A4A9-EE9FF922666E}" type="datetime1">
              <a:rPr lang="en-US" smtClean="0"/>
              <a:t>5/11/2020</a:t>
            </a:fld>
            <a:endParaRPr lang="en-US" dirty="0"/>
          </a:p>
        </p:txBody>
      </p:sp>
      <p:sp>
        <p:nvSpPr>
          <p:cNvPr id="5" name="Marcador de pie de página 4"/>
          <p:cNvSpPr>
            <a:spLocks noGrp="1"/>
          </p:cNvSpPr>
          <p:nvPr>
            <p:ph type="ftr" sz="quarter" idx="11"/>
          </p:nvPr>
        </p:nvSpPr>
        <p:spPr/>
        <p:txBody>
          <a:bodyPr/>
          <a:lstStyle/>
          <a:p>
            <a:r>
              <a:rPr lang="en-US" smtClean="0"/>
              <a:t>CONSEJO DIRECTIVO NACIONAL - ROBERTO FERNANDEZ CONDUCCION </a:t>
            </a:r>
            <a:endParaRPr lang="en-US" dirty="0"/>
          </a:p>
        </p:txBody>
      </p:sp>
      <p:sp>
        <p:nvSpPr>
          <p:cNvPr id="6" name="Marcador de número de diapositiva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1546103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Marcador de fecha 4"/>
          <p:cNvSpPr>
            <a:spLocks noGrp="1"/>
          </p:cNvSpPr>
          <p:nvPr>
            <p:ph type="dt" sz="half" idx="10"/>
          </p:nvPr>
        </p:nvSpPr>
        <p:spPr/>
        <p:txBody>
          <a:bodyPr/>
          <a:lstStyle/>
          <a:p>
            <a:fld id="{F82F5EAB-AB5A-4086-A56E-EE02A6AC46C1}" type="datetime1">
              <a:rPr lang="en-US" smtClean="0"/>
              <a:t>5/11/2020</a:t>
            </a:fld>
            <a:endParaRPr lang="en-US" dirty="0"/>
          </a:p>
        </p:txBody>
      </p:sp>
      <p:sp>
        <p:nvSpPr>
          <p:cNvPr id="6" name="Marcador de pie de página 5"/>
          <p:cNvSpPr>
            <a:spLocks noGrp="1"/>
          </p:cNvSpPr>
          <p:nvPr>
            <p:ph type="ftr" sz="quarter" idx="11"/>
          </p:nvPr>
        </p:nvSpPr>
        <p:spPr/>
        <p:txBody>
          <a:bodyPr/>
          <a:lstStyle/>
          <a:p>
            <a:r>
              <a:rPr lang="en-US" smtClean="0"/>
              <a:t>CONSEJO DIRECTIVO NACIONAL - ROBERTO FERNANDEZ CONDUCCION </a:t>
            </a:r>
            <a:endParaRPr lang="en-US" dirty="0"/>
          </a:p>
        </p:txBody>
      </p:sp>
      <p:sp>
        <p:nvSpPr>
          <p:cNvPr id="7" name="Marcador de número de diapositiva 6"/>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1293047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Marcador de fecha 6"/>
          <p:cNvSpPr>
            <a:spLocks noGrp="1"/>
          </p:cNvSpPr>
          <p:nvPr>
            <p:ph type="dt" sz="half" idx="10"/>
          </p:nvPr>
        </p:nvSpPr>
        <p:spPr/>
        <p:txBody>
          <a:bodyPr/>
          <a:lstStyle/>
          <a:p>
            <a:fld id="{C61E9EF7-7CC4-4708-BD86-3D8CC8FE170A}" type="datetime1">
              <a:rPr lang="en-US" smtClean="0"/>
              <a:t>5/11/2020</a:t>
            </a:fld>
            <a:endParaRPr lang="en-US" dirty="0"/>
          </a:p>
        </p:txBody>
      </p:sp>
      <p:sp>
        <p:nvSpPr>
          <p:cNvPr id="8" name="Marcador de pie de página 7"/>
          <p:cNvSpPr>
            <a:spLocks noGrp="1"/>
          </p:cNvSpPr>
          <p:nvPr>
            <p:ph type="ftr" sz="quarter" idx="11"/>
          </p:nvPr>
        </p:nvSpPr>
        <p:spPr/>
        <p:txBody>
          <a:bodyPr/>
          <a:lstStyle/>
          <a:p>
            <a:r>
              <a:rPr lang="en-US" smtClean="0"/>
              <a:t>CONSEJO DIRECTIVO NACIONAL - ROBERTO FERNANDEZ CONDUCCION </a:t>
            </a:r>
            <a:endParaRPr lang="en-US" dirty="0"/>
          </a:p>
        </p:txBody>
      </p:sp>
      <p:sp>
        <p:nvSpPr>
          <p:cNvPr id="9" name="Marcador de número de diapositiva 8"/>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1690837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fecha 2"/>
          <p:cNvSpPr>
            <a:spLocks noGrp="1"/>
          </p:cNvSpPr>
          <p:nvPr>
            <p:ph type="dt" sz="half" idx="10"/>
          </p:nvPr>
        </p:nvSpPr>
        <p:spPr/>
        <p:txBody>
          <a:bodyPr/>
          <a:lstStyle/>
          <a:p>
            <a:fld id="{23992B1B-54D8-46E9-A39F-0F384C294755}" type="datetime1">
              <a:rPr lang="en-US" smtClean="0"/>
              <a:t>5/11/2020</a:t>
            </a:fld>
            <a:endParaRPr lang="en-US" dirty="0"/>
          </a:p>
        </p:txBody>
      </p:sp>
      <p:sp>
        <p:nvSpPr>
          <p:cNvPr id="4" name="Marcador de pie de página 3"/>
          <p:cNvSpPr>
            <a:spLocks noGrp="1"/>
          </p:cNvSpPr>
          <p:nvPr>
            <p:ph type="ftr" sz="quarter" idx="11"/>
          </p:nvPr>
        </p:nvSpPr>
        <p:spPr/>
        <p:txBody>
          <a:bodyPr/>
          <a:lstStyle/>
          <a:p>
            <a:r>
              <a:rPr lang="en-US" smtClean="0"/>
              <a:t>CONSEJO DIRECTIVO NACIONAL - ROBERTO FERNANDEZ CONDUCCION </a:t>
            </a:r>
            <a:endParaRPr lang="en-US" dirty="0"/>
          </a:p>
        </p:txBody>
      </p:sp>
      <p:sp>
        <p:nvSpPr>
          <p:cNvPr id="5" name="Marcador de número de diapositiva 4"/>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3124362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78771C6-9AAE-472C-9FD2-EC1B0FB1AC72}" type="datetime1">
              <a:rPr lang="en-US" smtClean="0"/>
              <a:t>5/11/2020</a:t>
            </a:fld>
            <a:endParaRPr lang="en-US" dirty="0"/>
          </a:p>
        </p:txBody>
      </p:sp>
      <p:sp>
        <p:nvSpPr>
          <p:cNvPr id="3" name="Marcador de pie de página 2"/>
          <p:cNvSpPr>
            <a:spLocks noGrp="1"/>
          </p:cNvSpPr>
          <p:nvPr>
            <p:ph type="ftr" sz="quarter" idx="11"/>
          </p:nvPr>
        </p:nvSpPr>
        <p:spPr/>
        <p:txBody>
          <a:bodyPr/>
          <a:lstStyle/>
          <a:p>
            <a:r>
              <a:rPr lang="en-US" smtClean="0"/>
              <a:t>CONSEJO DIRECTIVO NACIONAL - ROBERTO FERNANDEZ CONDUCCION </a:t>
            </a:r>
            <a:endParaRPr lang="en-US" dirty="0"/>
          </a:p>
        </p:txBody>
      </p:sp>
      <p:sp>
        <p:nvSpPr>
          <p:cNvPr id="4" name="Marcador de número de diapositiva 3"/>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1841380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5EA354EE-70D8-437F-9FD4-FFE7E4A39887}" type="datetime1">
              <a:rPr lang="en-US" smtClean="0"/>
              <a:t>5/11/2020</a:t>
            </a:fld>
            <a:endParaRPr lang="en-US" dirty="0"/>
          </a:p>
        </p:txBody>
      </p:sp>
      <p:sp>
        <p:nvSpPr>
          <p:cNvPr id="6" name="Marcador de pie de página 5"/>
          <p:cNvSpPr>
            <a:spLocks noGrp="1"/>
          </p:cNvSpPr>
          <p:nvPr>
            <p:ph type="ftr" sz="quarter" idx="11"/>
          </p:nvPr>
        </p:nvSpPr>
        <p:spPr/>
        <p:txBody>
          <a:bodyPr/>
          <a:lstStyle/>
          <a:p>
            <a:r>
              <a:rPr lang="en-US" smtClean="0"/>
              <a:t>CONSEJO DIRECTIVO NACIONAL - ROBERTO FERNANDEZ CONDUCCION </a:t>
            </a:r>
            <a:endParaRPr lang="en-US" dirty="0"/>
          </a:p>
        </p:txBody>
      </p:sp>
      <p:sp>
        <p:nvSpPr>
          <p:cNvPr id="7" name="Marcador de número de diapositiva 6"/>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977131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C7FDC0DD-B86E-4FF0-BC3D-100C2BDCBC07}" type="datetime1">
              <a:rPr lang="en-US" smtClean="0"/>
              <a:t>5/11/2020</a:t>
            </a:fld>
            <a:endParaRPr lang="en-US" dirty="0"/>
          </a:p>
        </p:txBody>
      </p:sp>
      <p:sp>
        <p:nvSpPr>
          <p:cNvPr id="6" name="Marcador de pie de página 5"/>
          <p:cNvSpPr>
            <a:spLocks noGrp="1"/>
          </p:cNvSpPr>
          <p:nvPr>
            <p:ph type="ftr" sz="quarter" idx="11"/>
          </p:nvPr>
        </p:nvSpPr>
        <p:spPr/>
        <p:txBody>
          <a:bodyPr/>
          <a:lstStyle/>
          <a:p>
            <a:r>
              <a:rPr lang="en-US" smtClean="0"/>
              <a:t>CONSEJO DIRECTIVO NACIONAL - ROBERTO FERNANDEZ CONDUCCION </a:t>
            </a:r>
            <a:endParaRPr lang="en-US" dirty="0"/>
          </a:p>
        </p:txBody>
      </p:sp>
      <p:sp>
        <p:nvSpPr>
          <p:cNvPr id="7" name="Marcador de número de diapositiva 6"/>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1919562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BB0742-3D82-45EA-86C9-DD4FA69D13D1}" type="datetime1">
              <a:rPr lang="en-US" smtClean="0"/>
              <a:t>5/11/2020</a:t>
            </a:fld>
            <a:endParaRPr lang="en-US"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CONSEJO DIRECTIVO NACIONAL - ROBERTO FERNANDEZ CONDUCCION </a:t>
            </a:r>
            <a:endParaRPr lang="en-US"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1678218841"/>
      </p:ext>
    </p:extLst>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ABB0742-3D82-45EA-86C9-DD4FA69D13D1}" type="datetime1">
              <a:rPr lang="en-US" smtClean="0"/>
              <a:t>5/11/2020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CONSEJO DIRECTIVO NACIONAL - ROBERTO FERNANDEZ CONDUCCION </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3998101781"/>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 id="2147483842" r:id="rId13"/>
    <p:sldLayoutId id="2147483843" r:id="rId14"/>
    <p:sldLayoutId id="2147483844" r:id="rId15"/>
    <p:sldLayoutId id="2147483845"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5.jp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5.jp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5.jp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5.jp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5.jp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5.jp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5.jp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5.jp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5.jp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5.jp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5.jp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5000"/>
            <a:lum/>
          </a:blip>
          <a:srcRect/>
          <a:stretch>
            <a:fillRect t="-41000" b="-41000"/>
          </a:stretch>
        </a:blipFill>
        <a:effectLst/>
      </p:bgPr>
    </p:bg>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829995" y="773723"/>
            <a:ext cx="10466362" cy="5950633"/>
          </a:xfrm>
        </p:spPr>
        <p:txBody>
          <a:bodyPr>
            <a:normAutofit/>
          </a:bodyPr>
          <a:lstStyle/>
          <a:p>
            <a:r>
              <a:rPr lang="es-AR" sz="2800" dirty="0" smtClean="0"/>
              <a:t>CAPACITACION </a:t>
            </a:r>
            <a:r>
              <a:rPr lang="es-AR" sz="2800" dirty="0" smtClean="0"/>
              <a:t>SINDICAL </a:t>
            </a:r>
            <a:endParaRPr lang="es-AR" sz="2800" dirty="0"/>
          </a:p>
        </p:txBody>
      </p:sp>
      <p:sp>
        <p:nvSpPr>
          <p:cNvPr id="5" name="Marcador de pie de página 4"/>
          <p:cNvSpPr>
            <a:spLocks noGrp="1"/>
          </p:cNvSpPr>
          <p:nvPr>
            <p:ph type="ftr" sz="quarter" idx="11"/>
          </p:nvPr>
        </p:nvSpPr>
        <p:spPr/>
        <p:txBody>
          <a:bodyPr/>
          <a:lstStyle/>
          <a:p>
            <a:r>
              <a:rPr lang="en-US" smtClean="0"/>
              <a:t>CONSEJO DIRECTIVO NACIONAL - ROBERTO FERNANDEZ CONDUCCION </a:t>
            </a:r>
            <a:endParaRPr lang="en-US" dirty="0"/>
          </a:p>
        </p:txBody>
      </p:sp>
      <p:sp>
        <p:nvSpPr>
          <p:cNvPr id="4" name="Título 3"/>
          <p:cNvSpPr>
            <a:spLocks noGrp="1"/>
          </p:cNvSpPr>
          <p:nvPr>
            <p:ph type="ctrTitle"/>
          </p:nvPr>
        </p:nvSpPr>
        <p:spPr>
          <a:xfrm>
            <a:off x="513471" y="2350135"/>
            <a:ext cx="11099410" cy="2387600"/>
          </a:xfrm>
        </p:spPr>
        <p:txBody>
          <a:bodyPr>
            <a:normAutofit fontScale="90000"/>
          </a:bodyPr>
          <a:lstStyle/>
          <a:p>
            <a:r>
              <a:rPr lang="es-AR" dirty="0" smtClean="0">
                <a:latin typeface="Bahnschrift" panose="020B0502040204020203" pitchFamily="34" charset="0"/>
              </a:rPr>
              <a:t>“LAS RELACIONES LABORALES – OBLIGACION SALARIAL” </a:t>
            </a:r>
            <a:r>
              <a:rPr lang="es-AR" dirty="0" smtClean="0"/>
              <a:t/>
            </a:r>
            <a:br>
              <a:rPr lang="es-AR" dirty="0" smtClean="0"/>
            </a:br>
            <a:r>
              <a:rPr lang="es-AR" dirty="0" smtClean="0">
                <a:latin typeface="Bahnschrift Condensed" panose="020B0502040204020203" pitchFamily="34" charset="0"/>
              </a:rPr>
              <a:t>SEGUNDA PARTE – ASPECTOS ESPECIALES </a:t>
            </a:r>
            <a:endParaRPr lang="es-AR" dirty="0">
              <a:latin typeface="Bahnschrift Condensed" panose="020B0502040204020203" pitchFamily="34" charset="0"/>
            </a:endParaRPr>
          </a:p>
        </p:txBody>
      </p:sp>
      <p:sp>
        <p:nvSpPr>
          <p:cNvPr id="6" name="Marcador de pie de página 4"/>
          <p:cNvSpPr txBox="1">
            <a:spLocks/>
          </p:cNvSpPr>
          <p:nvPr/>
        </p:nvSpPr>
        <p:spPr>
          <a:xfrm>
            <a:off x="914400" y="6314147"/>
            <a:ext cx="10367889" cy="365125"/>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lang="en-US" sz="1600" b="1" smtClean="0">
                <a:solidFill>
                  <a:srgbClr val="002060"/>
                </a:solidFill>
              </a:rPr>
              <a:t>CONSEJO DIRECTIVO NACIONAL - ROBERTO FERNANDEZ CONDUCCION </a:t>
            </a:r>
            <a:endParaRPr lang="en-US" sz="1600" b="1" dirty="0">
              <a:solidFill>
                <a:srgbClr val="002060"/>
              </a:solidFill>
            </a:endParaRPr>
          </a:p>
        </p:txBody>
      </p:sp>
    </p:spTree>
    <p:extLst>
      <p:ext uri="{BB962C8B-B14F-4D97-AF65-F5344CB8AC3E}">
        <p14:creationId xmlns:p14="http://schemas.microsoft.com/office/powerpoint/2010/main" val="4117153907"/>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0000"/>
            <a:lum/>
          </a:blip>
          <a:srcRect/>
          <a:stretch>
            <a:fillRect t="-8000" b="-8000"/>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2475914" y="457335"/>
            <a:ext cx="9144000" cy="497431"/>
          </a:xfrm>
        </p:spPr>
        <p:txBody>
          <a:bodyPr anchor="ctr">
            <a:normAutofit/>
          </a:bodyPr>
          <a:lstStyle/>
          <a:p>
            <a:pPr algn="l"/>
            <a:r>
              <a:rPr lang="es-AR" sz="2400" b="1" i="1" dirty="0" smtClean="0">
                <a:solidFill>
                  <a:schemeClr val="accent2">
                    <a:lumMod val="75000"/>
                  </a:schemeClr>
                </a:solidFill>
              </a:rPr>
              <a:t>           LIQUIDACION </a:t>
            </a:r>
            <a:r>
              <a:rPr lang="es-AR" sz="2400" b="1" i="1" dirty="0" smtClean="0">
                <a:solidFill>
                  <a:schemeClr val="accent2">
                    <a:lumMod val="75000"/>
                  </a:schemeClr>
                </a:solidFill>
              </a:rPr>
              <a:t>DE HABERES </a:t>
            </a:r>
            <a:r>
              <a:rPr lang="es-AR" sz="2400" b="1" i="1" dirty="0" smtClean="0">
                <a:solidFill>
                  <a:schemeClr val="accent2">
                    <a:lumMod val="75000"/>
                  </a:schemeClr>
                </a:solidFill>
              </a:rPr>
              <a:t>MENSUALES</a:t>
            </a:r>
            <a:endParaRPr lang="es-AR" sz="2400" b="1" i="1" dirty="0">
              <a:solidFill>
                <a:schemeClr val="accent2">
                  <a:lumMod val="75000"/>
                </a:schemeClr>
              </a:solidFill>
            </a:endParaRPr>
          </a:p>
        </p:txBody>
      </p:sp>
      <p:sp>
        <p:nvSpPr>
          <p:cNvPr id="3" name="Subtítulo 2"/>
          <p:cNvSpPr>
            <a:spLocks noGrp="1"/>
          </p:cNvSpPr>
          <p:nvPr>
            <p:ph type="subTitle" idx="1"/>
          </p:nvPr>
        </p:nvSpPr>
        <p:spPr>
          <a:xfrm>
            <a:off x="759508" y="1392429"/>
            <a:ext cx="10677671" cy="5042263"/>
          </a:xfrm>
          <a:noFill/>
        </p:spPr>
        <p:txBody>
          <a:bodyPr>
            <a:normAutofit/>
          </a:bodyPr>
          <a:lstStyle/>
          <a:p>
            <a:endParaRPr lang="es-AR" sz="2800" b="1" i="1" u="sng" dirty="0" smtClean="0">
              <a:solidFill>
                <a:schemeClr val="bg1"/>
              </a:solidFill>
            </a:endParaRPr>
          </a:p>
          <a:p>
            <a:endParaRPr lang="es-AR" dirty="0" smtClean="0"/>
          </a:p>
          <a:p>
            <a:endParaRPr lang="es-AR" dirty="0"/>
          </a:p>
          <a:p>
            <a:endParaRPr lang="es-AR" dirty="0"/>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4825" y="118879"/>
            <a:ext cx="1358481" cy="1145145"/>
          </a:xfrm>
          <a:prstGeom prst="rect">
            <a:avLst/>
          </a:prstGeom>
        </p:spPr>
      </p:pic>
      <p:sp>
        <p:nvSpPr>
          <p:cNvPr id="5" name="Marcador de pie de página 4"/>
          <p:cNvSpPr txBox="1">
            <a:spLocks/>
          </p:cNvSpPr>
          <p:nvPr/>
        </p:nvSpPr>
        <p:spPr>
          <a:xfrm>
            <a:off x="914400" y="6314147"/>
            <a:ext cx="10367889" cy="365125"/>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lang="en-US" sz="1600" b="1" dirty="0" smtClean="0">
                <a:solidFill>
                  <a:srgbClr val="002060"/>
                </a:solidFill>
              </a:rPr>
              <a:t>CONSEJO DIRECTIVO NACIONAL - ROBERTO FERNANDEZ CONDUCCION </a:t>
            </a:r>
            <a:endParaRPr lang="en-US" sz="1600" b="1" dirty="0">
              <a:solidFill>
                <a:srgbClr val="002060"/>
              </a:solidFill>
            </a:endParaRPr>
          </a:p>
        </p:txBody>
      </p:sp>
      <p:sp>
        <p:nvSpPr>
          <p:cNvPr id="6" name="Rectángulo 5"/>
          <p:cNvSpPr/>
          <p:nvPr/>
        </p:nvSpPr>
        <p:spPr>
          <a:xfrm>
            <a:off x="1788459" y="1028343"/>
            <a:ext cx="10071847" cy="5239896"/>
          </a:xfrm>
          <a:prstGeom prst="rect">
            <a:avLst/>
          </a:prstGeom>
        </p:spPr>
        <p:txBody>
          <a:bodyPr wrap="square">
            <a:spAutoFit/>
          </a:bodyPr>
          <a:lstStyle/>
          <a:p>
            <a:pPr>
              <a:lnSpc>
                <a:spcPct val="150000"/>
              </a:lnSpc>
            </a:pPr>
            <a:r>
              <a:rPr lang="es-AR" b="1" cap="small" dirty="0"/>
              <a:t>A continuación se detallan algunos casos especiales que se deben tener en cuenta para la liquidación del SAC. </a:t>
            </a:r>
          </a:p>
          <a:p>
            <a:pPr>
              <a:lnSpc>
                <a:spcPct val="150000"/>
              </a:lnSpc>
            </a:pPr>
            <a:r>
              <a:rPr lang="es-AR" sz="1700" b="1" u="sng" cap="small" dirty="0" smtClean="0"/>
              <a:t>a) Gratificaciones</a:t>
            </a:r>
            <a:r>
              <a:rPr lang="es-AR" sz="1700" b="1" cap="small" dirty="0" smtClean="0"/>
              <a:t> </a:t>
            </a:r>
          </a:p>
          <a:p>
            <a:pPr>
              <a:lnSpc>
                <a:spcPct val="150000"/>
              </a:lnSpc>
            </a:pPr>
            <a:r>
              <a:rPr lang="es-AR" sz="1700" b="1" cap="small" dirty="0" smtClean="0"/>
              <a:t>Para </a:t>
            </a:r>
            <a:r>
              <a:rPr lang="es-AR" sz="1700" b="1" cap="small" dirty="0"/>
              <a:t>el cálculo del sueldo anual complementario se deben tener en cuenta las gratificaciones que fueran abonadas al trabajador. Para ello, las mismas deben ser cuantificadas en forma proporcional a su devengamiento mensual. </a:t>
            </a:r>
          </a:p>
          <a:p>
            <a:pPr>
              <a:lnSpc>
                <a:spcPct val="150000"/>
              </a:lnSpc>
            </a:pPr>
            <a:r>
              <a:rPr lang="es-AR" sz="1700" b="1" cap="small" dirty="0"/>
              <a:t>Por ejemplo, si se trata de una gratificación de pago anual, su monto se lo debe dividir por 12 y el resultado agregarlo al 50% de la mayor remuneración del semestre.</a:t>
            </a:r>
          </a:p>
          <a:p>
            <a:pPr>
              <a:lnSpc>
                <a:spcPct val="150000"/>
              </a:lnSpc>
            </a:pPr>
            <a:r>
              <a:rPr lang="es-AR" sz="1700" b="1" u="sng" cap="small" dirty="0"/>
              <a:t>b) Plus vacacional</a:t>
            </a:r>
          </a:p>
          <a:p>
            <a:pPr>
              <a:lnSpc>
                <a:spcPct val="150000"/>
              </a:lnSpc>
            </a:pPr>
            <a:r>
              <a:rPr lang="es-AR" sz="1700" b="1" cap="small" dirty="0"/>
              <a:t>El importe que se les abone a los trabajadores en concepto de plus vacacional debe ser considerado para el cálculo del sueldo anual complementario ya que tiene carácter remunerativo y a su vez constituye un concepto que se abona en forma anual pero integra la remuneración mensual del trabajador.</a:t>
            </a:r>
          </a:p>
        </p:txBody>
      </p:sp>
    </p:spTree>
    <p:extLst>
      <p:ext uri="{BB962C8B-B14F-4D97-AF65-F5344CB8AC3E}">
        <p14:creationId xmlns:p14="http://schemas.microsoft.com/office/powerpoint/2010/main" val="577605658"/>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0000"/>
            <a:lum/>
          </a:blip>
          <a:srcRect/>
          <a:stretch>
            <a:fillRect t="-8000" b="-8000"/>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2475914" y="457335"/>
            <a:ext cx="9144000" cy="497431"/>
          </a:xfrm>
        </p:spPr>
        <p:txBody>
          <a:bodyPr anchor="ctr">
            <a:normAutofit/>
          </a:bodyPr>
          <a:lstStyle/>
          <a:p>
            <a:pPr algn="l"/>
            <a:r>
              <a:rPr lang="es-AR" sz="2400" b="1" i="1" dirty="0" smtClean="0">
                <a:solidFill>
                  <a:schemeClr val="accent2">
                    <a:lumMod val="75000"/>
                  </a:schemeClr>
                </a:solidFill>
              </a:rPr>
              <a:t>LIQUIDACION DE HABERES </a:t>
            </a:r>
            <a:r>
              <a:rPr lang="es-AR" sz="2400" b="1" i="1" dirty="0" smtClean="0">
                <a:solidFill>
                  <a:schemeClr val="accent2">
                    <a:lumMod val="75000"/>
                  </a:schemeClr>
                </a:solidFill>
              </a:rPr>
              <a:t>MENSUALES</a:t>
            </a:r>
            <a:endParaRPr lang="es-AR" sz="2400" b="1" i="1" dirty="0">
              <a:solidFill>
                <a:schemeClr val="accent2">
                  <a:lumMod val="75000"/>
                </a:schemeClr>
              </a:solidFill>
            </a:endParaRPr>
          </a:p>
        </p:txBody>
      </p:sp>
      <p:sp>
        <p:nvSpPr>
          <p:cNvPr id="3" name="Subtítulo 2"/>
          <p:cNvSpPr>
            <a:spLocks noGrp="1"/>
          </p:cNvSpPr>
          <p:nvPr>
            <p:ph type="subTitle" idx="1"/>
          </p:nvPr>
        </p:nvSpPr>
        <p:spPr>
          <a:xfrm>
            <a:off x="1895329" y="954766"/>
            <a:ext cx="10000580" cy="5042263"/>
          </a:xfrm>
          <a:noFill/>
        </p:spPr>
        <p:txBody>
          <a:bodyPr>
            <a:normAutofit fontScale="85000" lnSpcReduction="10000"/>
          </a:bodyPr>
          <a:lstStyle/>
          <a:p>
            <a:r>
              <a:rPr lang="es-AR" sz="2800" b="1" i="1" u="sng" dirty="0" smtClean="0">
                <a:solidFill>
                  <a:schemeClr val="bg1"/>
                </a:solidFill>
              </a:rPr>
              <a:t> </a:t>
            </a:r>
          </a:p>
          <a:p>
            <a:pPr algn="just">
              <a:lnSpc>
                <a:spcPct val="150000"/>
              </a:lnSpc>
            </a:pPr>
            <a:r>
              <a:rPr lang="es-AR" b="1" cap="small" dirty="0" smtClean="0">
                <a:solidFill>
                  <a:srgbClr val="1C1C1C"/>
                </a:solidFill>
                <a:latin typeface="&amp;quot"/>
              </a:rPr>
              <a:t>c</a:t>
            </a:r>
            <a:r>
              <a:rPr lang="es-AR" b="1" cap="small" dirty="0">
                <a:solidFill>
                  <a:srgbClr val="1C1C1C"/>
                </a:solidFill>
                <a:latin typeface="&amp;quot"/>
              </a:rPr>
              <a:t>) </a:t>
            </a:r>
            <a:r>
              <a:rPr lang="es-AR" sz="2000" b="1" u="sng" cap="small" dirty="0">
                <a:solidFill>
                  <a:srgbClr val="1C1C1C"/>
                </a:solidFill>
                <a:latin typeface="&amp;quot"/>
              </a:rPr>
              <a:t>Accidente de trabajo</a:t>
            </a:r>
          </a:p>
          <a:p>
            <a:pPr algn="just">
              <a:lnSpc>
                <a:spcPct val="150000"/>
              </a:lnSpc>
            </a:pPr>
            <a:r>
              <a:rPr lang="es-AR" b="1" cap="small" dirty="0">
                <a:solidFill>
                  <a:srgbClr val="1C1C1C"/>
                </a:solidFill>
                <a:latin typeface="&amp;quot"/>
              </a:rPr>
              <a:t>Durante el período en que el trabajador se encuentra gozando de una licencia por una enfermedad profesional y/o por un accidente de trabajo en los términos de la Ley 24557, percibe como remuneración una suma equivalente denominada "prestación dineraria", cuyo cálculo incluye la parte proporcional de sueldo anual complementario. Por tal motivo, el período durante el cual el trabajador goza de dicha licencia no debe ser considerada para el cálculo del SAC del semestre.</a:t>
            </a:r>
          </a:p>
          <a:p>
            <a:pPr algn="just">
              <a:lnSpc>
                <a:spcPct val="150000"/>
              </a:lnSpc>
            </a:pPr>
            <a:r>
              <a:rPr lang="es-AR" b="1" cap="small" dirty="0">
                <a:solidFill>
                  <a:srgbClr val="1C1C1C"/>
                </a:solidFill>
                <a:latin typeface="&amp;quot"/>
              </a:rPr>
              <a:t>d) </a:t>
            </a:r>
            <a:r>
              <a:rPr lang="es-AR" sz="2000" b="1" u="sng" cap="small" dirty="0">
                <a:solidFill>
                  <a:srgbClr val="1C1C1C"/>
                </a:solidFill>
                <a:latin typeface="&amp;quot"/>
              </a:rPr>
              <a:t>Licencia por maternidad</a:t>
            </a:r>
          </a:p>
          <a:p>
            <a:pPr algn="just">
              <a:lnSpc>
                <a:spcPct val="150000"/>
              </a:lnSpc>
            </a:pPr>
            <a:r>
              <a:rPr lang="es-AR" b="1" cap="small" dirty="0">
                <a:solidFill>
                  <a:srgbClr val="1C1C1C"/>
                </a:solidFill>
                <a:latin typeface="&amp;quot"/>
              </a:rPr>
              <a:t>El período durante el cual la trabajadora goza de la licencia por maternidad no se debe tener en cuenta para el cálculo del SAC ya que durante dicho período la trabajadora no percibe remuneración sino una asignación familiar por maternidad. Teniendo en cuenta que dicha asignación no tiene carácter remunerativo y para el cálculo de la misma no se tiene en cuenta la incidencia del SAC, dicho período no se debe considerar para la liquidación del sueldo anual complementario. </a:t>
            </a:r>
          </a:p>
          <a:p>
            <a:pPr marL="457200" indent="-457200" algn="just">
              <a:buAutoNum type="alphaLcParenR"/>
            </a:pPr>
            <a:endParaRPr lang="es-AR" b="1" cap="small" dirty="0" smtClean="0">
              <a:solidFill>
                <a:srgbClr val="002060"/>
              </a:solidFill>
            </a:endParaRPr>
          </a:p>
          <a:p>
            <a:endParaRPr lang="es-AR" dirty="0"/>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4825" y="118879"/>
            <a:ext cx="1680504" cy="1394094"/>
          </a:xfrm>
          <a:prstGeom prst="rect">
            <a:avLst/>
          </a:prstGeom>
        </p:spPr>
      </p:pic>
      <p:sp>
        <p:nvSpPr>
          <p:cNvPr id="5" name="Marcador de pie de página 4"/>
          <p:cNvSpPr txBox="1">
            <a:spLocks/>
          </p:cNvSpPr>
          <p:nvPr/>
        </p:nvSpPr>
        <p:spPr>
          <a:xfrm>
            <a:off x="914400" y="6314147"/>
            <a:ext cx="10367889" cy="365125"/>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lang="en-US" sz="1600" b="1" smtClean="0">
                <a:solidFill>
                  <a:srgbClr val="002060"/>
                </a:solidFill>
              </a:rPr>
              <a:t>CONSEJO DIRECTIVO NACIONAL - ROBERTO FERNANDEZ CONDUCCION </a:t>
            </a:r>
            <a:endParaRPr lang="en-US" sz="1600" b="1" dirty="0">
              <a:solidFill>
                <a:srgbClr val="002060"/>
              </a:solidFill>
            </a:endParaRPr>
          </a:p>
        </p:txBody>
      </p:sp>
    </p:spTree>
    <p:extLst>
      <p:ext uri="{BB962C8B-B14F-4D97-AF65-F5344CB8AC3E}">
        <p14:creationId xmlns:p14="http://schemas.microsoft.com/office/powerpoint/2010/main" val="1607611568"/>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0000"/>
            <a:lum/>
          </a:blip>
          <a:srcRect/>
          <a:stretch>
            <a:fillRect t="-8000" b="-8000"/>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2475914" y="457335"/>
            <a:ext cx="9144000" cy="497431"/>
          </a:xfrm>
        </p:spPr>
        <p:txBody>
          <a:bodyPr anchor="ctr">
            <a:normAutofit/>
          </a:bodyPr>
          <a:lstStyle/>
          <a:p>
            <a:pPr algn="l"/>
            <a:r>
              <a:rPr lang="es-AR" sz="2400" b="1" i="1" dirty="0" smtClean="0">
                <a:solidFill>
                  <a:schemeClr val="accent2">
                    <a:lumMod val="75000"/>
                  </a:schemeClr>
                </a:solidFill>
              </a:rPr>
              <a:t>LIQUIDACION DE HABERES MENSUALES  (CORTA DISTANCIA)</a:t>
            </a:r>
            <a:endParaRPr lang="es-AR" sz="2400" b="1" i="1" dirty="0">
              <a:solidFill>
                <a:schemeClr val="accent2">
                  <a:lumMod val="75000"/>
                </a:schemeClr>
              </a:solidFill>
            </a:endParaRPr>
          </a:p>
        </p:txBody>
      </p:sp>
      <p:sp>
        <p:nvSpPr>
          <p:cNvPr id="3" name="Subtítulo 2"/>
          <p:cNvSpPr>
            <a:spLocks noGrp="1"/>
          </p:cNvSpPr>
          <p:nvPr>
            <p:ph type="subTitle" idx="1"/>
          </p:nvPr>
        </p:nvSpPr>
        <p:spPr>
          <a:xfrm>
            <a:off x="1895329" y="954767"/>
            <a:ext cx="10000580" cy="5380718"/>
          </a:xfrm>
          <a:noFill/>
        </p:spPr>
        <p:txBody>
          <a:bodyPr>
            <a:normAutofit/>
          </a:bodyPr>
          <a:lstStyle/>
          <a:p>
            <a:r>
              <a:rPr lang="es-AR" sz="2800" b="1" i="1" u="sng" dirty="0" smtClean="0">
                <a:solidFill>
                  <a:schemeClr val="bg1"/>
                </a:solidFill>
              </a:rPr>
              <a:t> </a:t>
            </a:r>
          </a:p>
          <a:p>
            <a:pPr algn="l"/>
            <a:r>
              <a:rPr lang="es-AR" sz="1700" b="1" cap="small" dirty="0" smtClean="0">
                <a:solidFill>
                  <a:srgbClr val="1C1C1C"/>
                </a:solidFill>
                <a:latin typeface="&amp;quot"/>
              </a:rPr>
              <a:t>e</a:t>
            </a:r>
            <a:r>
              <a:rPr lang="es-AR" sz="1700" b="1" cap="small" dirty="0">
                <a:solidFill>
                  <a:srgbClr val="1C1C1C"/>
                </a:solidFill>
                <a:latin typeface="&amp;quot"/>
              </a:rPr>
              <a:t>) </a:t>
            </a:r>
            <a:r>
              <a:rPr lang="es-AR" b="1" u="sng" cap="small" dirty="0">
                <a:solidFill>
                  <a:srgbClr val="1C1C1C"/>
                </a:solidFill>
                <a:latin typeface="&amp;quot"/>
              </a:rPr>
              <a:t>Estado de excedencia. Licencias sin goce de haberes</a:t>
            </a:r>
            <a:r>
              <a:rPr lang="es-AR" b="1" cap="small" dirty="0">
                <a:solidFill>
                  <a:srgbClr val="1C1C1C"/>
                </a:solidFill>
                <a:latin typeface="&amp;quot"/>
              </a:rPr>
              <a:t>.</a:t>
            </a:r>
          </a:p>
          <a:p>
            <a:pPr algn="just"/>
            <a:r>
              <a:rPr lang="es-AR" sz="1700" b="1" cap="small" dirty="0">
                <a:solidFill>
                  <a:srgbClr val="1C1C1C"/>
                </a:solidFill>
                <a:latin typeface="&amp;quot"/>
              </a:rPr>
              <a:t>Teniendo en cuenta que durante estos períodos el trabajador no percibe remuneración y en consecuencia no se devenga SAC, la liquidación del SAC del semestre se debe calcular en forma proporcional al tiempo efectivamente trabajado</a:t>
            </a:r>
            <a:r>
              <a:rPr lang="es-AR" sz="1700" b="1" cap="small" dirty="0" smtClean="0">
                <a:solidFill>
                  <a:srgbClr val="1C1C1C"/>
                </a:solidFill>
                <a:latin typeface="&amp;quot"/>
              </a:rPr>
              <a:t>.</a:t>
            </a:r>
          </a:p>
          <a:p>
            <a:pPr algn="just"/>
            <a:r>
              <a:rPr lang="es-AR" sz="1700" b="1" cap="small" dirty="0" smtClean="0">
                <a:solidFill>
                  <a:srgbClr val="1C1C1C"/>
                </a:solidFill>
                <a:latin typeface="&amp;quot"/>
              </a:rPr>
              <a:t>f</a:t>
            </a:r>
            <a:r>
              <a:rPr lang="es-AR" sz="1700" b="1" cap="small" dirty="0">
                <a:solidFill>
                  <a:srgbClr val="1C1C1C"/>
                </a:solidFill>
                <a:latin typeface="&amp;quot"/>
              </a:rPr>
              <a:t>) </a:t>
            </a:r>
            <a:r>
              <a:rPr lang="es-AR" b="1" u="sng" cap="small" dirty="0">
                <a:solidFill>
                  <a:srgbClr val="1C1C1C"/>
                </a:solidFill>
                <a:latin typeface="&amp;quot"/>
              </a:rPr>
              <a:t>Liquidación proporcional</a:t>
            </a:r>
          </a:p>
          <a:p>
            <a:pPr algn="just"/>
            <a:r>
              <a:rPr lang="es-AR" sz="1700" b="1" cap="small" dirty="0">
                <a:solidFill>
                  <a:srgbClr val="1C1C1C"/>
                </a:solidFill>
                <a:latin typeface="&amp;quot"/>
              </a:rPr>
              <a:t>Cuando el trabajador no presta servicios en forma completa en el semestre por el cual corresponde el cobro del sueldo anual complementario el cálculo se debe efectuar en forma proporcional en base al tiempo trabajado.</a:t>
            </a:r>
          </a:p>
          <a:p>
            <a:pPr algn="just"/>
            <a:r>
              <a:rPr lang="es-AR" sz="1700" b="1" cap="small" dirty="0">
                <a:solidFill>
                  <a:srgbClr val="1C1C1C"/>
                </a:solidFill>
                <a:latin typeface="&amp;quot"/>
              </a:rPr>
              <a:t>g</a:t>
            </a:r>
            <a:r>
              <a:rPr lang="es-AR" sz="1700" b="1" cap="small" dirty="0" smtClean="0">
                <a:solidFill>
                  <a:srgbClr val="1C1C1C"/>
                </a:solidFill>
                <a:latin typeface="&amp;quot"/>
              </a:rPr>
              <a:t>) </a:t>
            </a:r>
            <a:r>
              <a:rPr lang="es-AR" b="1" u="sng" cap="small" dirty="0" smtClean="0">
                <a:solidFill>
                  <a:srgbClr val="1C1C1C"/>
                </a:solidFill>
                <a:latin typeface="&amp;quot"/>
              </a:rPr>
              <a:t>Extinción de la relación laboral</a:t>
            </a:r>
            <a:endParaRPr lang="es-AR" b="1" u="sng" cap="small" dirty="0">
              <a:solidFill>
                <a:srgbClr val="1C1C1C"/>
              </a:solidFill>
              <a:latin typeface="&amp;quot"/>
            </a:endParaRPr>
          </a:p>
          <a:p>
            <a:pPr algn="just"/>
            <a:r>
              <a:rPr lang="es-AR" sz="1700" b="1" cap="small" dirty="0">
                <a:solidFill>
                  <a:srgbClr val="1C1C1C"/>
                </a:solidFill>
                <a:latin typeface="&amp;quot"/>
              </a:rPr>
              <a:t>En el caso de producirse la </a:t>
            </a:r>
            <a:r>
              <a:rPr lang="es-AR" sz="1700" b="1" cap="small" dirty="0" smtClean="0">
                <a:solidFill>
                  <a:srgbClr val="1C1C1C"/>
                </a:solidFill>
                <a:latin typeface="&amp;quot"/>
              </a:rPr>
              <a:t>extinción </a:t>
            </a:r>
            <a:r>
              <a:rPr lang="es-AR" sz="1700" b="1" cap="small" dirty="0">
                <a:solidFill>
                  <a:srgbClr val="1C1C1C"/>
                </a:solidFill>
                <a:latin typeface="&amp;quot"/>
              </a:rPr>
              <a:t>de la relación laboral el SAC se debe determinar en forma proporcional siempre que no coincida exactamente el cese de la relación laboral con las épocas de pago del aguinaldo.</a:t>
            </a:r>
          </a:p>
          <a:p>
            <a:pPr algn="just"/>
            <a:r>
              <a:rPr lang="es-AR" sz="1700" b="1" cap="small" dirty="0">
                <a:solidFill>
                  <a:srgbClr val="1C1C1C"/>
                </a:solidFill>
                <a:latin typeface="&amp;quot"/>
              </a:rPr>
              <a:t>Asimismo, se debe liquidar el SAC sobre cada uno de los conceptos que integran la liquidación final, tales como: vacaciones no gozadas, preaviso, integración mes de despido. El cálculo se efectúa dividiendo el concepto al cual deba adicionársele el SAC por </a:t>
            </a:r>
            <a:r>
              <a:rPr lang="es-AR" sz="1700" b="1" cap="small" dirty="0" smtClean="0">
                <a:solidFill>
                  <a:srgbClr val="1C1C1C"/>
                </a:solidFill>
                <a:latin typeface="&amp;quot"/>
              </a:rPr>
              <a:t>doce.-</a:t>
            </a:r>
            <a:endParaRPr lang="es-AR" sz="1700" b="1" cap="small" dirty="0">
              <a:solidFill>
                <a:srgbClr val="1C1C1C"/>
              </a:solidFill>
              <a:latin typeface="&amp;quot"/>
            </a:endParaRPr>
          </a:p>
          <a:p>
            <a:endParaRPr lang="es-AR" dirty="0"/>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4825" y="118879"/>
            <a:ext cx="1680504" cy="1394094"/>
          </a:xfrm>
          <a:prstGeom prst="rect">
            <a:avLst/>
          </a:prstGeom>
        </p:spPr>
      </p:pic>
      <p:sp>
        <p:nvSpPr>
          <p:cNvPr id="5" name="Marcador de pie de página 4"/>
          <p:cNvSpPr txBox="1">
            <a:spLocks/>
          </p:cNvSpPr>
          <p:nvPr/>
        </p:nvSpPr>
        <p:spPr>
          <a:xfrm>
            <a:off x="914400" y="6314147"/>
            <a:ext cx="10367889" cy="365125"/>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lang="en-US" sz="1600" b="1" smtClean="0">
                <a:solidFill>
                  <a:srgbClr val="002060"/>
                </a:solidFill>
              </a:rPr>
              <a:t>CONSEJO DIRECTIVO NACIONAL - ROBERTO FERNANDEZ CONDUCCION </a:t>
            </a:r>
            <a:endParaRPr lang="en-US" sz="1600" b="1" dirty="0">
              <a:solidFill>
                <a:srgbClr val="002060"/>
              </a:solidFill>
            </a:endParaRPr>
          </a:p>
        </p:txBody>
      </p:sp>
    </p:spTree>
    <p:extLst>
      <p:ext uri="{BB962C8B-B14F-4D97-AF65-F5344CB8AC3E}">
        <p14:creationId xmlns:p14="http://schemas.microsoft.com/office/powerpoint/2010/main" val="1650038153"/>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0000"/>
            <a:lum/>
          </a:blip>
          <a:srcRect/>
          <a:stretch>
            <a:fillRect t="-8000" b="-8000"/>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2475914" y="457335"/>
            <a:ext cx="9144000" cy="497431"/>
          </a:xfrm>
        </p:spPr>
        <p:txBody>
          <a:bodyPr anchor="ctr">
            <a:normAutofit/>
          </a:bodyPr>
          <a:lstStyle/>
          <a:p>
            <a:pPr algn="l"/>
            <a:r>
              <a:rPr lang="es-AR" sz="2400" b="1" i="1" dirty="0" smtClean="0">
                <a:solidFill>
                  <a:schemeClr val="accent2">
                    <a:lumMod val="75000"/>
                  </a:schemeClr>
                </a:solidFill>
              </a:rPr>
              <a:t>                 LIQUIDACION </a:t>
            </a:r>
            <a:r>
              <a:rPr lang="es-AR" sz="2400" b="1" i="1" dirty="0" smtClean="0">
                <a:solidFill>
                  <a:schemeClr val="accent2">
                    <a:lumMod val="75000"/>
                  </a:schemeClr>
                </a:solidFill>
              </a:rPr>
              <a:t>DE HABERES </a:t>
            </a:r>
            <a:r>
              <a:rPr lang="es-AR" sz="2400" b="1" i="1" dirty="0" smtClean="0">
                <a:solidFill>
                  <a:schemeClr val="accent2">
                    <a:lumMod val="75000"/>
                  </a:schemeClr>
                </a:solidFill>
              </a:rPr>
              <a:t>MENSUALES</a:t>
            </a:r>
            <a:endParaRPr lang="es-AR" sz="2400" b="1" i="1" dirty="0">
              <a:solidFill>
                <a:schemeClr val="accent2">
                  <a:lumMod val="75000"/>
                </a:schemeClr>
              </a:solidFill>
            </a:endParaRPr>
          </a:p>
        </p:txBody>
      </p:sp>
      <p:sp>
        <p:nvSpPr>
          <p:cNvPr id="3" name="Subtítulo 2"/>
          <p:cNvSpPr>
            <a:spLocks noGrp="1"/>
          </p:cNvSpPr>
          <p:nvPr>
            <p:ph type="subTitle" idx="1"/>
          </p:nvPr>
        </p:nvSpPr>
        <p:spPr>
          <a:xfrm>
            <a:off x="1895329" y="1293221"/>
            <a:ext cx="10000580" cy="5042263"/>
          </a:xfrm>
          <a:noFill/>
        </p:spPr>
        <p:txBody>
          <a:bodyPr>
            <a:normAutofit fontScale="55000" lnSpcReduction="20000"/>
          </a:bodyPr>
          <a:lstStyle/>
          <a:p>
            <a:pPr algn="l"/>
            <a:r>
              <a:rPr lang="es-AR" sz="3100" b="1" u="sng" cap="small" dirty="0">
                <a:solidFill>
                  <a:srgbClr val="1C1C1C"/>
                </a:solidFill>
                <a:latin typeface="&amp;quot"/>
              </a:rPr>
              <a:t>h) Reajustes salariales</a:t>
            </a:r>
          </a:p>
          <a:p>
            <a:pPr algn="just">
              <a:lnSpc>
                <a:spcPct val="170000"/>
              </a:lnSpc>
            </a:pPr>
            <a:r>
              <a:rPr lang="es-AR" sz="2900" b="1" cap="small" dirty="0">
                <a:solidFill>
                  <a:srgbClr val="1C1C1C"/>
                </a:solidFill>
                <a:latin typeface="&amp;quot"/>
              </a:rPr>
              <a:t>Las recomposiciones salariales o acuerdos que se celebran fuera del término normal obligan al empleador a realizar pagos retroactivos por reajustes de meses anteriores. En estos casos, para calcular el SAC no se debe tomar en cuenta el total percibido, sino que se debe imputar el reajuste abonado al mes o a los meses en que se ha devengado dicha remuneración. No importa cuando se abona la remuneración sino a que mes corresponde el pago. </a:t>
            </a:r>
            <a:endParaRPr lang="es-AR" sz="2900" b="1" cap="small" dirty="0" smtClean="0">
              <a:solidFill>
                <a:srgbClr val="1C1C1C"/>
              </a:solidFill>
              <a:latin typeface="&amp;quot"/>
            </a:endParaRPr>
          </a:p>
          <a:p>
            <a:pPr algn="just">
              <a:lnSpc>
                <a:spcPct val="170000"/>
              </a:lnSpc>
            </a:pPr>
            <a:r>
              <a:rPr lang="es-AR" sz="3100" b="1" u="sng" cap="small" dirty="0" smtClean="0">
                <a:solidFill>
                  <a:srgbClr val="1C1C1C"/>
                </a:solidFill>
                <a:latin typeface="&amp;quot"/>
              </a:rPr>
              <a:t>i</a:t>
            </a:r>
            <a:r>
              <a:rPr lang="es-AR" sz="3100" b="1" u="sng" cap="small" dirty="0">
                <a:solidFill>
                  <a:srgbClr val="1C1C1C"/>
                </a:solidFill>
                <a:latin typeface="&amp;quot"/>
              </a:rPr>
              <a:t>) Pago anticipado de vacaciones anuales</a:t>
            </a:r>
          </a:p>
          <a:p>
            <a:pPr algn="just">
              <a:lnSpc>
                <a:spcPct val="170000"/>
              </a:lnSpc>
            </a:pPr>
            <a:r>
              <a:rPr lang="es-AR" sz="2900" b="1" cap="small" dirty="0">
                <a:solidFill>
                  <a:srgbClr val="1C1C1C"/>
                </a:solidFill>
                <a:latin typeface="&amp;quot"/>
              </a:rPr>
              <a:t>Teniendo en cuenta que las vacaciones anuales se paga al momento de iniciarse, cuando el período de licencia se prolonga de un semestre a otro, por ejemplo se inicia el 15 de diciembre y finaliza el 10 de enero, no se debe computar en la base de cálculo del SAC los días del semestre siguiente, sino solo el importe devengado en el semestre por el cual se liquida el aguinaldo</a:t>
            </a:r>
          </a:p>
          <a:p>
            <a:r>
              <a:rPr lang="es-AR" sz="2800" b="1" u="sng" cap="small" dirty="0" smtClean="0">
                <a:solidFill>
                  <a:schemeClr val="bg1"/>
                </a:solidFill>
              </a:rPr>
              <a:t> </a:t>
            </a:r>
          </a:p>
          <a:p>
            <a:pPr marL="457200" indent="-457200" algn="just">
              <a:buAutoNum type="alphaLcParenR"/>
            </a:pPr>
            <a:endParaRPr lang="es-AR" dirty="0" smtClean="0">
              <a:solidFill>
                <a:srgbClr val="002060"/>
              </a:solidFill>
            </a:endParaRPr>
          </a:p>
          <a:p>
            <a:endParaRPr lang="es-AR" dirty="0"/>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4825" y="118879"/>
            <a:ext cx="1680504" cy="1394094"/>
          </a:xfrm>
          <a:prstGeom prst="rect">
            <a:avLst/>
          </a:prstGeom>
        </p:spPr>
      </p:pic>
      <p:sp>
        <p:nvSpPr>
          <p:cNvPr id="5" name="Marcador de pie de página 4"/>
          <p:cNvSpPr txBox="1">
            <a:spLocks/>
          </p:cNvSpPr>
          <p:nvPr/>
        </p:nvSpPr>
        <p:spPr>
          <a:xfrm>
            <a:off x="914400" y="6314147"/>
            <a:ext cx="10367889" cy="365125"/>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lang="en-US" sz="1600" b="1" smtClean="0">
                <a:solidFill>
                  <a:srgbClr val="002060"/>
                </a:solidFill>
              </a:rPr>
              <a:t>CONSEJO DIRECTIVO NACIONAL - ROBERTO FERNANDEZ CONDUCCION </a:t>
            </a:r>
            <a:endParaRPr lang="en-US" sz="1600" b="1" dirty="0">
              <a:solidFill>
                <a:srgbClr val="002060"/>
              </a:solidFill>
            </a:endParaRPr>
          </a:p>
        </p:txBody>
      </p:sp>
    </p:spTree>
    <p:extLst>
      <p:ext uri="{BB962C8B-B14F-4D97-AF65-F5344CB8AC3E}">
        <p14:creationId xmlns:p14="http://schemas.microsoft.com/office/powerpoint/2010/main" val="478215784"/>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0000"/>
            <a:lum/>
          </a:blip>
          <a:srcRect/>
          <a:stretch>
            <a:fillRect t="-8000" b="-8000"/>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2475914" y="457335"/>
            <a:ext cx="9144000" cy="497431"/>
          </a:xfrm>
        </p:spPr>
        <p:txBody>
          <a:bodyPr anchor="ctr">
            <a:normAutofit/>
          </a:bodyPr>
          <a:lstStyle/>
          <a:p>
            <a:pPr algn="l"/>
            <a:r>
              <a:rPr lang="es-AR" sz="2400" b="1" i="1" dirty="0" smtClean="0">
                <a:solidFill>
                  <a:schemeClr val="accent2">
                    <a:lumMod val="75000"/>
                  </a:schemeClr>
                </a:solidFill>
              </a:rPr>
              <a:t>LIQUIDACION DE HABERES MENSUALES  (CORTA DISTANCIA)</a:t>
            </a:r>
            <a:endParaRPr lang="es-AR" sz="2400" b="1" i="1" dirty="0">
              <a:solidFill>
                <a:schemeClr val="accent2">
                  <a:lumMod val="75000"/>
                </a:schemeClr>
              </a:solidFill>
            </a:endParaRPr>
          </a:p>
        </p:txBody>
      </p:sp>
      <p:sp>
        <p:nvSpPr>
          <p:cNvPr id="3" name="Subtítulo 2"/>
          <p:cNvSpPr>
            <a:spLocks noGrp="1"/>
          </p:cNvSpPr>
          <p:nvPr>
            <p:ph type="subTitle" idx="1"/>
          </p:nvPr>
        </p:nvSpPr>
        <p:spPr>
          <a:xfrm>
            <a:off x="1895329" y="1293221"/>
            <a:ext cx="10000580" cy="5042263"/>
          </a:xfrm>
          <a:noFill/>
        </p:spPr>
        <p:txBody>
          <a:bodyPr>
            <a:normAutofit fontScale="62500" lnSpcReduction="20000"/>
          </a:bodyPr>
          <a:lstStyle/>
          <a:p>
            <a:pPr algn="l"/>
            <a:r>
              <a:rPr lang="es-AR" sz="2800" b="1" dirty="0" smtClean="0">
                <a:solidFill>
                  <a:srgbClr val="1C1C1C"/>
                </a:solidFill>
                <a:latin typeface="&amp;quot"/>
              </a:rPr>
              <a:t>J) </a:t>
            </a:r>
            <a:r>
              <a:rPr lang="es-AR" sz="2800" b="1" u="sng" cap="small" dirty="0" smtClean="0">
                <a:solidFill>
                  <a:srgbClr val="1C1C1C"/>
                </a:solidFill>
                <a:latin typeface="&amp;quot"/>
              </a:rPr>
              <a:t>Aportes y </a:t>
            </a:r>
            <a:r>
              <a:rPr lang="es-AR" sz="2800" b="1" u="sng" cap="small" dirty="0">
                <a:solidFill>
                  <a:srgbClr val="1C1C1C"/>
                </a:solidFill>
                <a:latin typeface="&amp;quot"/>
              </a:rPr>
              <a:t>contribuciones: base imponible aplicable (Decreto 433/94 reglamentario del artículo 9 Ley 24241).</a:t>
            </a:r>
          </a:p>
          <a:p>
            <a:pPr algn="just">
              <a:lnSpc>
                <a:spcPct val="170000"/>
              </a:lnSpc>
            </a:pPr>
            <a:r>
              <a:rPr lang="es-AR" sz="2800" b="1" cap="small" dirty="0">
                <a:solidFill>
                  <a:srgbClr val="1C1C1C"/>
                </a:solidFill>
                <a:latin typeface="&amp;quot"/>
              </a:rPr>
              <a:t>Para el cálculo de los aportes y contribuciones correspondientes a cada una de las cuotas del sueldo anual complementario, resulta de aplicación un límite a la base imponible equivalente al 50% del tope vigente para las remuneraciones mensuales establecidas en el artículo 9 de la Ley N° 24.241.</a:t>
            </a:r>
          </a:p>
          <a:p>
            <a:pPr algn="just">
              <a:lnSpc>
                <a:spcPct val="170000"/>
              </a:lnSpc>
            </a:pPr>
            <a:r>
              <a:rPr lang="es-AR" sz="2800" b="1" cap="small" dirty="0">
                <a:solidFill>
                  <a:srgbClr val="1C1C1C"/>
                </a:solidFill>
                <a:latin typeface="&amp;quot"/>
              </a:rPr>
              <a:t>En el caso de liquidaciones proporcionales del sueldo anual complementario, la base imponible a considerar para el cálculo de aportes y contribuciones no puede ser superior al monto que resulte de ponderar el proporcional diario del tope vigente para las remuneraciones mensuales, por la cantidad de días por los que corresponda el pago de tales conceptos.</a:t>
            </a:r>
          </a:p>
          <a:p>
            <a:r>
              <a:rPr lang="es-AR" sz="2800" b="1" i="1" u="sng" dirty="0" smtClean="0">
                <a:solidFill>
                  <a:schemeClr val="bg1"/>
                </a:solidFill>
              </a:rPr>
              <a:t> </a:t>
            </a:r>
          </a:p>
          <a:p>
            <a:pPr marL="457200" indent="-457200" algn="just">
              <a:buAutoNum type="alphaLcParenR"/>
            </a:pPr>
            <a:endParaRPr lang="es-AR" dirty="0" smtClean="0">
              <a:solidFill>
                <a:srgbClr val="002060"/>
              </a:solidFill>
            </a:endParaRPr>
          </a:p>
          <a:p>
            <a:endParaRPr lang="es-AR" dirty="0"/>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4825" y="118879"/>
            <a:ext cx="1680504" cy="1394094"/>
          </a:xfrm>
          <a:prstGeom prst="rect">
            <a:avLst/>
          </a:prstGeom>
        </p:spPr>
      </p:pic>
      <p:sp>
        <p:nvSpPr>
          <p:cNvPr id="5" name="Marcador de pie de página 4"/>
          <p:cNvSpPr txBox="1">
            <a:spLocks/>
          </p:cNvSpPr>
          <p:nvPr/>
        </p:nvSpPr>
        <p:spPr>
          <a:xfrm>
            <a:off x="914400" y="6314147"/>
            <a:ext cx="10367889" cy="365125"/>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lang="en-US" sz="1600" b="1" smtClean="0">
                <a:solidFill>
                  <a:srgbClr val="002060"/>
                </a:solidFill>
              </a:rPr>
              <a:t>CONSEJO DIRECTIVO NACIONAL - ROBERTO FERNANDEZ CONDUCCION </a:t>
            </a:r>
            <a:endParaRPr lang="en-US" sz="1600" b="1" dirty="0">
              <a:solidFill>
                <a:srgbClr val="002060"/>
              </a:solidFill>
            </a:endParaRPr>
          </a:p>
        </p:txBody>
      </p:sp>
    </p:spTree>
    <p:extLst>
      <p:ext uri="{BB962C8B-B14F-4D97-AF65-F5344CB8AC3E}">
        <p14:creationId xmlns:p14="http://schemas.microsoft.com/office/powerpoint/2010/main" val="377676665"/>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0000"/>
            <a:lum/>
          </a:blip>
          <a:srcRect/>
          <a:stretch>
            <a:fillRect t="-8000" b="-8000"/>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2475914" y="457335"/>
            <a:ext cx="9144000" cy="497431"/>
          </a:xfrm>
        </p:spPr>
        <p:txBody>
          <a:bodyPr anchor="ctr">
            <a:normAutofit/>
          </a:bodyPr>
          <a:lstStyle/>
          <a:p>
            <a:pPr algn="l"/>
            <a:r>
              <a:rPr lang="es-AR" sz="2400" b="1" i="1" dirty="0" smtClean="0">
                <a:solidFill>
                  <a:schemeClr val="accent2">
                    <a:lumMod val="75000"/>
                  </a:schemeClr>
                </a:solidFill>
              </a:rPr>
              <a:t>LIQUIDACION DE HABERES MENSUALES  (CORTA DISTANCIA)</a:t>
            </a:r>
            <a:endParaRPr lang="es-AR" sz="2400" b="1" i="1" dirty="0">
              <a:solidFill>
                <a:schemeClr val="accent2">
                  <a:lumMod val="75000"/>
                </a:schemeClr>
              </a:solidFill>
            </a:endParaRPr>
          </a:p>
        </p:txBody>
      </p:sp>
      <p:sp>
        <p:nvSpPr>
          <p:cNvPr id="3" name="Subtítulo 2"/>
          <p:cNvSpPr>
            <a:spLocks noGrp="1"/>
          </p:cNvSpPr>
          <p:nvPr>
            <p:ph type="subTitle" idx="1"/>
          </p:nvPr>
        </p:nvSpPr>
        <p:spPr>
          <a:xfrm>
            <a:off x="1895329" y="1293221"/>
            <a:ext cx="10000580" cy="5042263"/>
          </a:xfrm>
          <a:noFill/>
        </p:spPr>
        <p:txBody>
          <a:bodyPr>
            <a:normAutofit fontScale="55000" lnSpcReduction="20000"/>
          </a:bodyPr>
          <a:lstStyle/>
          <a:p>
            <a:pPr algn="l"/>
            <a:r>
              <a:rPr lang="es-AR" sz="2800" b="1" cap="small" dirty="0" smtClean="0">
                <a:solidFill>
                  <a:srgbClr val="1C1C1C"/>
                </a:solidFill>
                <a:latin typeface="&amp;quot"/>
              </a:rPr>
              <a:t>k) </a:t>
            </a:r>
            <a:r>
              <a:rPr lang="es-AR" sz="3100" b="1" u="sng" cap="small" dirty="0" smtClean="0">
                <a:solidFill>
                  <a:srgbClr val="1C1C1C"/>
                </a:solidFill>
                <a:latin typeface="&amp;quot"/>
              </a:rPr>
              <a:t>Embargo </a:t>
            </a:r>
            <a:r>
              <a:rPr lang="es-AR" sz="3100" b="1" u="sng" cap="small" dirty="0">
                <a:solidFill>
                  <a:srgbClr val="1C1C1C"/>
                </a:solidFill>
                <a:latin typeface="&amp;quot"/>
              </a:rPr>
              <a:t>de sueldo. Aplicación sobre el aguinaldo</a:t>
            </a:r>
            <a:r>
              <a:rPr lang="es-AR" sz="3100" b="1" cap="small" dirty="0">
                <a:solidFill>
                  <a:srgbClr val="1C1C1C"/>
                </a:solidFill>
                <a:latin typeface="&amp;quot"/>
              </a:rPr>
              <a:t>.</a:t>
            </a:r>
            <a:r>
              <a:rPr lang="es-AR" sz="2800" b="1" cap="small" dirty="0">
                <a:solidFill>
                  <a:srgbClr val="1C1C1C"/>
                </a:solidFill>
                <a:latin typeface="&amp;quot"/>
              </a:rPr>
              <a:t> </a:t>
            </a:r>
          </a:p>
          <a:p>
            <a:pPr algn="just">
              <a:lnSpc>
                <a:spcPct val="170000"/>
              </a:lnSpc>
            </a:pPr>
            <a:r>
              <a:rPr lang="es-AR" sz="2800" b="1" cap="small" dirty="0">
                <a:solidFill>
                  <a:srgbClr val="1C1C1C"/>
                </a:solidFill>
                <a:latin typeface="&amp;quot"/>
              </a:rPr>
              <a:t>El Decreto 484/87 establece que las remuneraciones devengadas por el trabajador en cada período mensual, como así también cada cuota del sueldo anual complementario son inembargables hasta una suma equivalente al importe mensual del salario mínimo vital y móvil vigente. Las remuneraciones superiores a este importe serán embargables en la siguiente proporción:</a:t>
            </a:r>
          </a:p>
          <a:p>
            <a:pPr algn="just">
              <a:lnSpc>
                <a:spcPct val="170000"/>
              </a:lnSpc>
            </a:pPr>
            <a:r>
              <a:rPr lang="es-AR" sz="2800" b="1" cap="small" dirty="0">
                <a:solidFill>
                  <a:srgbClr val="1C1C1C"/>
                </a:solidFill>
                <a:latin typeface="&amp;quot"/>
              </a:rPr>
              <a:t>a) Remuneraciones no superiores al doble del salario mínimo vital mensual, hasta el 10% del importe que excediere de este último.</a:t>
            </a:r>
          </a:p>
          <a:p>
            <a:pPr algn="just">
              <a:lnSpc>
                <a:spcPct val="170000"/>
              </a:lnSpc>
            </a:pPr>
            <a:r>
              <a:rPr lang="es-AR" sz="2800" b="1" cap="small" dirty="0">
                <a:solidFill>
                  <a:srgbClr val="1C1C1C"/>
                </a:solidFill>
                <a:latin typeface="&amp;quot"/>
              </a:rPr>
              <a:t>b) Retribuciones superiores al doble del salario mínimo vital mensual, hasta el 20% del importe que excediere de este último. </a:t>
            </a:r>
          </a:p>
          <a:p>
            <a:pPr algn="just">
              <a:lnSpc>
                <a:spcPct val="170000"/>
              </a:lnSpc>
            </a:pPr>
            <a:r>
              <a:rPr lang="es-AR" sz="2800" b="1" cap="small" dirty="0">
                <a:solidFill>
                  <a:srgbClr val="1C1C1C"/>
                </a:solidFill>
                <a:latin typeface="&amp;quot"/>
              </a:rPr>
              <a:t>Estos límites de embargabilidad no son de aplicación en el caso de cuotas por alimentos o litis expensas, las que deberán ser fijadas de modo que permitan la subsistencia del alimentante. </a:t>
            </a:r>
          </a:p>
          <a:p>
            <a:r>
              <a:rPr lang="es-AR" sz="2800" b="1" i="1" u="sng" dirty="0" smtClean="0">
                <a:solidFill>
                  <a:schemeClr val="bg1"/>
                </a:solidFill>
              </a:rPr>
              <a:t> </a:t>
            </a:r>
          </a:p>
          <a:p>
            <a:pPr marL="457200" indent="-457200" algn="just">
              <a:buAutoNum type="alphaLcParenR"/>
            </a:pPr>
            <a:endParaRPr lang="es-AR" dirty="0" smtClean="0">
              <a:solidFill>
                <a:srgbClr val="002060"/>
              </a:solidFill>
            </a:endParaRPr>
          </a:p>
          <a:p>
            <a:endParaRPr lang="es-AR" dirty="0"/>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4825" y="118879"/>
            <a:ext cx="1680504" cy="1394094"/>
          </a:xfrm>
          <a:prstGeom prst="rect">
            <a:avLst/>
          </a:prstGeom>
        </p:spPr>
      </p:pic>
      <p:sp>
        <p:nvSpPr>
          <p:cNvPr id="5" name="Marcador de pie de página 4"/>
          <p:cNvSpPr txBox="1">
            <a:spLocks/>
          </p:cNvSpPr>
          <p:nvPr/>
        </p:nvSpPr>
        <p:spPr>
          <a:xfrm>
            <a:off x="914400" y="6314147"/>
            <a:ext cx="10367889" cy="365125"/>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lang="en-US" sz="1600" b="1" smtClean="0">
                <a:solidFill>
                  <a:srgbClr val="002060"/>
                </a:solidFill>
              </a:rPr>
              <a:t>CONSEJO DIRECTIVO NACIONAL - ROBERTO FERNANDEZ CONDUCCION </a:t>
            </a:r>
            <a:endParaRPr lang="en-US" sz="1600" b="1" dirty="0">
              <a:solidFill>
                <a:srgbClr val="002060"/>
              </a:solidFill>
            </a:endParaRPr>
          </a:p>
        </p:txBody>
      </p:sp>
    </p:spTree>
    <p:extLst>
      <p:ext uri="{BB962C8B-B14F-4D97-AF65-F5344CB8AC3E}">
        <p14:creationId xmlns:p14="http://schemas.microsoft.com/office/powerpoint/2010/main" val="1988457912"/>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0000"/>
            <a:lum/>
          </a:blip>
          <a:srcRect/>
          <a:stretch>
            <a:fillRect t="-8000" b="-8000"/>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2475914" y="457335"/>
            <a:ext cx="9144000" cy="497431"/>
          </a:xfrm>
        </p:spPr>
        <p:txBody>
          <a:bodyPr anchor="ctr">
            <a:normAutofit/>
          </a:bodyPr>
          <a:lstStyle/>
          <a:p>
            <a:pPr algn="l"/>
            <a:r>
              <a:rPr lang="es-AR" sz="2400" b="1" i="1" dirty="0" smtClean="0">
                <a:solidFill>
                  <a:schemeClr val="accent2">
                    <a:lumMod val="75000"/>
                  </a:schemeClr>
                </a:solidFill>
              </a:rPr>
              <a:t>LIQUIDACION DE HABERES MENSUALES  (CORTA DISTANCIA)</a:t>
            </a:r>
            <a:endParaRPr lang="es-AR" sz="2400" b="1" i="1" dirty="0">
              <a:solidFill>
                <a:schemeClr val="accent2">
                  <a:lumMod val="75000"/>
                </a:schemeClr>
              </a:solidFill>
            </a:endParaRPr>
          </a:p>
        </p:txBody>
      </p:sp>
      <p:sp>
        <p:nvSpPr>
          <p:cNvPr id="3" name="Subtítulo 2"/>
          <p:cNvSpPr>
            <a:spLocks noGrp="1"/>
          </p:cNvSpPr>
          <p:nvPr>
            <p:ph type="subTitle" idx="1"/>
          </p:nvPr>
        </p:nvSpPr>
        <p:spPr>
          <a:xfrm>
            <a:off x="1895329" y="1099878"/>
            <a:ext cx="10000580" cy="5042263"/>
          </a:xfrm>
          <a:noFill/>
        </p:spPr>
        <p:txBody>
          <a:bodyPr>
            <a:normAutofit fontScale="92500" lnSpcReduction="20000"/>
          </a:bodyPr>
          <a:lstStyle/>
          <a:p>
            <a:r>
              <a:rPr lang="es-AR" sz="2800" b="1" i="1" u="sng" dirty="0" smtClean="0">
                <a:solidFill>
                  <a:schemeClr val="bg1"/>
                </a:solidFill>
              </a:rPr>
              <a:t>Ejemplo práctico de liquidación SAC (posicionándose en la liquidación del 1er SAC 2019)    </a:t>
            </a:r>
          </a:p>
          <a:p>
            <a:pPr algn="l"/>
            <a:r>
              <a:rPr lang="es-AR" b="1" dirty="0">
                <a:solidFill>
                  <a:srgbClr val="1C1C1C"/>
                </a:solidFill>
                <a:latin typeface="&amp;quot"/>
              </a:rPr>
              <a:t>1)</a:t>
            </a:r>
            <a:r>
              <a:rPr lang="es-AR" dirty="0">
                <a:solidFill>
                  <a:srgbClr val="1C1C1C"/>
                </a:solidFill>
                <a:latin typeface="&amp;quot"/>
              </a:rPr>
              <a:t> Trabajador que cumplió tareas en todo el semestre y cuya mayor remuneración fue de $ 36.800.- </a:t>
            </a:r>
          </a:p>
          <a:p>
            <a:pPr algn="l"/>
            <a:r>
              <a:rPr lang="es-AR" b="1" dirty="0">
                <a:solidFill>
                  <a:srgbClr val="1C1C1C"/>
                </a:solidFill>
                <a:latin typeface="&amp;quot"/>
              </a:rPr>
              <a:t>Resultado:</a:t>
            </a:r>
            <a:r>
              <a:rPr lang="es-AR" dirty="0">
                <a:solidFill>
                  <a:srgbClr val="1C1C1C"/>
                </a:solidFill>
                <a:latin typeface="&amp;quot"/>
              </a:rPr>
              <a:t> Su aguinaldo será de $ 18.400.- </a:t>
            </a:r>
            <a:endParaRPr lang="es-AR" dirty="0" smtClean="0">
              <a:solidFill>
                <a:srgbClr val="1C1C1C"/>
              </a:solidFill>
              <a:latin typeface="&amp;quot"/>
            </a:endParaRPr>
          </a:p>
          <a:p>
            <a:pPr algn="l"/>
            <a:r>
              <a:rPr lang="es-AR" sz="1900" b="1" dirty="0">
                <a:solidFill>
                  <a:srgbClr val="1C1C1C"/>
                </a:solidFill>
                <a:latin typeface="&amp;quot"/>
              </a:rPr>
              <a:t> </a:t>
            </a:r>
            <a:r>
              <a:rPr lang="es-AR" sz="1900" b="1" dirty="0" smtClean="0">
                <a:solidFill>
                  <a:srgbClr val="1C1C1C"/>
                </a:solidFill>
                <a:latin typeface="&amp;quot"/>
              </a:rPr>
              <a:t>                                             = 36.800 /2</a:t>
            </a:r>
            <a:endParaRPr lang="es-AR" sz="1900" b="1" dirty="0">
              <a:solidFill>
                <a:srgbClr val="1C1C1C"/>
              </a:solidFill>
              <a:latin typeface="&amp;quot"/>
            </a:endParaRPr>
          </a:p>
          <a:p>
            <a:pPr algn="l"/>
            <a:r>
              <a:rPr lang="es-AR" b="1" dirty="0">
                <a:solidFill>
                  <a:srgbClr val="1C1C1C"/>
                </a:solidFill>
                <a:latin typeface="&amp;quot"/>
              </a:rPr>
              <a:t>2) </a:t>
            </a:r>
            <a:r>
              <a:rPr lang="es-AR" dirty="0">
                <a:solidFill>
                  <a:srgbClr val="1C1C1C"/>
                </a:solidFill>
                <a:latin typeface="&amp;quot"/>
              </a:rPr>
              <a:t>Trabajador que ingresó a trabajar el 26/03/2019 y cumplió tareas durante 3 meses y 4 días (94 días). La mejor remuneración del semestre fue de $ 45.900.-</a:t>
            </a:r>
          </a:p>
          <a:p>
            <a:pPr algn="l"/>
            <a:r>
              <a:rPr lang="es-AR" dirty="0">
                <a:solidFill>
                  <a:srgbClr val="1C1C1C"/>
                </a:solidFill>
                <a:latin typeface="&amp;quot"/>
              </a:rPr>
              <a:t>El aguinaldo se debe calcular en forma proporcional al tiempo trabajado en el semestre. </a:t>
            </a:r>
          </a:p>
          <a:p>
            <a:pPr algn="l"/>
            <a:r>
              <a:rPr lang="es-AR" b="1" dirty="0">
                <a:solidFill>
                  <a:srgbClr val="1C1C1C"/>
                </a:solidFill>
                <a:latin typeface="&amp;quot"/>
              </a:rPr>
              <a:t>Resultado: </a:t>
            </a:r>
            <a:r>
              <a:rPr lang="es-AR" dirty="0">
                <a:solidFill>
                  <a:srgbClr val="1C1C1C"/>
                </a:solidFill>
                <a:latin typeface="&amp;quot"/>
              </a:rPr>
              <a:t>Su aguinaldo será de $ 11.985.- </a:t>
            </a:r>
            <a:endParaRPr lang="es-AR" dirty="0" smtClean="0">
              <a:solidFill>
                <a:srgbClr val="1C1C1C"/>
              </a:solidFill>
              <a:latin typeface="&amp;quot"/>
            </a:endParaRPr>
          </a:p>
          <a:p>
            <a:pPr algn="l"/>
            <a:r>
              <a:rPr lang="es-AR" b="1" dirty="0">
                <a:solidFill>
                  <a:srgbClr val="1C1C1C"/>
                </a:solidFill>
                <a:latin typeface="&amp;quot"/>
              </a:rPr>
              <a:t> </a:t>
            </a:r>
            <a:r>
              <a:rPr lang="es-AR" b="1" dirty="0" smtClean="0">
                <a:solidFill>
                  <a:srgbClr val="1C1C1C"/>
                </a:solidFill>
                <a:latin typeface="&amp;quot"/>
              </a:rPr>
              <a:t>                     (50% s/ </a:t>
            </a:r>
            <a:r>
              <a:rPr lang="es-AR" b="1" dirty="0">
                <a:solidFill>
                  <a:srgbClr val="1C1C1C"/>
                </a:solidFill>
                <a:latin typeface="&amp;quot"/>
              </a:rPr>
              <a:t>$ 45.900.- x 94 días trabajados / 180 días del </a:t>
            </a:r>
            <a:r>
              <a:rPr lang="es-AR" b="1" dirty="0" smtClean="0">
                <a:solidFill>
                  <a:srgbClr val="1C1C1C"/>
                </a:solidFill>
                <a:latin typeface="&amp;quot"/>
              </a:rPr>
              <a:t>semestre). </a:t>
            </a:r>
            <a:endParaRPr lang="es-AR" b="1" dirty="0">
              <a:solidFill>
                <a:srgbClr val="1C1C1C"/>
              </a:solidFill>
              <a:latin typeface="&amp;quot"/>
            </a:endParaRPr>
          </a:p>
          <a:p>
            <a:pPr algn="l"/>
            <a:r>
              <a:rPr lang="es-AR" b="1" dirty="0">
                <a:solidFill>
                  <a:srgbClr val="1C1C1C"/>
                </a:solidFill>
                <a:latin typeface="&amp;quot"/>
              </a:rPr>
              <a:t>3) </a:t>
            </a:r>
            <a:r>
              <a:rPr lang="es-AR" dirty="0">
                <a:solidFill>
                  <a:srgbClr val="1C1C1C"/>
                </a:solidFill>
                <a:latin typeface="&amp;quot"/>
              </a:rPr>
              <a:t>Trabajador que cumplió tareas durante 25 días en el semestre porque ingresó a trabajar el 05/06/2019, con una remuneración mensual de $ 69.300.- </a:t>
            </a:r>
          </a:p>
          <a:p>
            <a:pPr algn="l"/>
            <a:r>
              <a:rPr lang="es-AR" dirty="0">
                <a:solidFill>
                  <a:srgbClr val="1C1C1C"/>
                </a:solidFill>
                <a:latin typeface="&amp;quot"/>
              </a:rPr>
              <a:t>El aguinaldo se debe liquidar calculando la doceava para de la remuneración devengada en el tiempo trabajado. </a:t>
            </a:r>
          </a:p>
          <a:p>
            <a:pPr algn="l"/>
            <a:r>
              <a:rPr lang="es-AR" b="1" dirty="0">
                <a:solidFill>
                  <a:srgbClr val="1C1C1C"/>
                </a:solidFill>
                <a:latin typeface="&amp;quot"/>
              </a:rPr>
              <a:t>Resultado:</a:t>
            </a:r>
            <a:r>
              <a:rPr lang="es-AR" dirty="0">
                <a:solidFill>
                  <a:srgbClr val="1C1C1C"/>
                </a:solidFill>
                <a:latin typeface="&amp;quot"/>
              </a:rPr>
              <a:t> Su aguinaldo será de $ </a:t>
            </a:r>
            <a:r>
              <a:rPr lang="es-AR" dirty="0" smtClean="0">
                <a:solidFill>
                  <a:srgbClr val="1C1C1C"/>
                </a:solidFill>
                <a:latin typeface="&amp;quot"/>
              </a:rPr>
              <a:t>4.812,50    </a:t>
            </a:r>
          </a:p>
          <a:p>
            <a:pPr algn="l"/>
            <a:r>
              <a:rPr lang="es-AR" dirty="0">
                <a:solidFill>
                  <a:srgbClr val="1C1C1C"/>
                </a:solidFill>
                <a:latin typeface="&amp;quot"/>
              </a:rPr>
              <a:t> </a:t>
            </a:r>
            <a:r>
              <a:rPr lang="es-AR" dirty="0" smtClean="0">
                <a:solidFill>
                  <a:srgbClr val="1C1C1C"/>
                </a:solidFill>
                <a:latin typeface="&amp;quot"/>
              </a:rPr>
              <a:t>                                        </a:t>
            </a:r>
            <a:r>
              <a:rPr lang="es-AR" b="1" dirty="0" smtClean="0">
                <a:solidFill>
                  <a:srgbClr val="1C1C1C"/>
                </a:solidFill>
                <a:latin typeface="&amp;quot"/>
              </a:rPr>
              <a:t>($ </a:t>
            </a:r>
            <a:r>
              <a:rPr lang="es-AR" b="1" dirty="0">
                <a:solidFill>
                  <a:srgbClr val="1C1C1C"/>
                </a:solidFill>
                <a:latin typeface="&amp;quot"/>
              </a:rPr>
              <a:t>69.300.- / 30 * 25 días) / </a:t>
            </a:r>
            <a:r>
              <a:rPr lang="es-AR" b="1" dirty="0" smtClean="0">
                <a:solidFill>
                  <a:srgbClr val="1C1C1C"/>
                </a:solidFill>
                <a:latin typeface="&amp;quot"/>
              </a:rPr>
              <a:t>12)</a:t>
            </a:r>
            <a:endParaRPr lang="es-AR" b="1" dirty="0">
              <a:solidFill>
                <a:srgbClr val="1C1C1C"/>
              </a:solidFill>
              <a:latin typeface="&amp;quot"/>
            </a:endParaRPr>
          </a:p>
          <a:p>
            <a:pPr marL="457200" indent="-457200" algn="just">
              <a:buAutoNum type="alphaLcParenR"/>
            </a:pPr>
            <a:endParaRPr lang="es-AR" dirty="0" smtClean="0">
              <a:solidFill>
                <a:srgbClr val="002060"/>
              </a:solidFill>
            </a:endParaRPr>
          </a:p>
          <a:p>
            <a:endParaRPr lang="es-AR" dirty="0" smtClean="0"/>
          </a:p>
          <a:p>
            <a:endParaRPr lang="es-AR" dirty="0"/>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4825" y="118879"/>
            <a:ext cx="1680504" cy="1394094"/>
          </a:xfrm>
          <a:prstGeom prst="rect">
            <a:avLst/>
          </a:prstGeom>
        </p:spPr>
      </p:pic>
      <p:sp>
        <p:nvSpPr>
          <p:cNvPr id="5" name="Marcador de pie de página 4"/>
          <p:cNvSpPr txBox="1">
            <a:spLocks/>
          </p:cNvSpPr>
          <p:nvPr/>
        </p:nvSpPr>
        <p:spPr>
          <a:xfrm>
            <a:off x="914400" y="6314147"/>
            <a:ext cx="10367889" cy="365125"/>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lang="en-US" sz="1600" b="1" smtClean="0">
                <a:solidFill>
                  <a:srgbClr val="002060"/>
                </a:solidFill>
              </a:rPr>
              <a:t>CONSEJO DIRECTIVO NACIONAL - ROBERTO FERNANDEZ CONDUCCION </a:t>
            </a:r>
            <a:endParaRPr lang="en-US" sz="1600" b="1" dirty="0">
              <a:solidFill>
                <a:srgbClr val="002060"/>
              </a:solidFill>
            </a:endParaRPr>
          </a:p>
        </p:txBody>
      </p:sp>
    </p:spTree>
    <p:extLst>
      <p:ext uri="{BB962C8B-B14F-4D97-AF65-F5344CB8AC3E}">
        <p14:creationId xmlns:p14="http://schemas.microsoft.com/office/powerpoint/2010/main" val="1949954728"/>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0000"/>
            <a:lum/>
          </a:blip>
          <a:srcRect/>
          <a:stretch>
            <a:fillRect t="-8000" b="-8000"/>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2475914" y="457335"/>
            <a:ext cx="9144000" cy="497431"/>
          </a:xfrm>
        </p:spPr>
        <p:txBody>
          <a:bodyPr anchor="ctr">
            <a:normAutofit/>
          </a:bodyPr>
          <a:lstStyle/>
          <a:p>
            <a:pPr algn="l"/>
            <a:r>
              <a:rPr lang="es-AR" sz="2400" b="1" i="1" dirty="0" smtClean="0">
                <a:solidFill>
                  <a:schemeClr val="accent2">
                    <a:lumMod val="75000"/>
                  </a:schemeClr>
                </a:solidFill>
              </a:rPr>
              <a:t>LIQUIDACION DE HABERES MENSUALES  (CORTA DISTANCIA)</a:t>
            </a:r>
            <a:endParaRPr lang="es-AR" sz="2400" b="1" i="1" dirty="0">
              <a:solidFill>
                <a:schemeClr val="accent2">
                  <a:lumMod val="75000"/>
                </a:schemeClr>
              </a:solidFill>
            </a:endParaRPr>
          </a:p>
        </p:txBody>
      </p:sp>
      <p:sp>
        <p:nvSpPr>
          <p:cNvPr id="3" name="Subtítulo 2"/>
          <p:cNvSpPr>
            <a:spLocks noGrp="1"/>
          </p:cNvSpPr>
          <p:nvPr>
            <p:ph type="subTitle" idx="1"/>
          </p:nvPr>
        </p:nvSpPr>
        <p:spPr>
          <a:xfrm>
            <a:off x="1895329" y="1113325"/>
            <a:ext cx="10000580" cy="5042263"/>
          </a:xfrm>
          <a:noFill/>
        </p:spPr>
        <p:txBody>
          <a:bodyPr>
            <a:normAutofit fontScale="77500" lnSpcReduction="20000"/>
          </a:bodyPr>
          <a:lstStyle/>
          <a:p>
            <a:r>
              <a:rPr lang="es-AR" sz="2800" b="1" i="1" u="sng" dirty="0" smtClean="0">
                <a:solidFill>
                  <a:schemeClr val="bg1"/>
                </a:solidFill>
              </a:rPr>
              <a:t> </a:t>
            </a:r>
          </a:p>
          <a:p>
            <a:pPr algn="l"/>
            <a:r>
              <a:rPr lang="es-AR" b="1" dirty="0">
                <a:solidFill>
                  <a:srgbClr val="1C1C1C"/>
                </a:solidFill>
                <a:latin typeface="&amp;quot"/>
              </a:rPr>
              <a:t>4)</a:t>
            </a:r>
            <a:r>
              <a:rPr lang="es-AR" dirty="0">
                <a:solidFill>
                  <a:srgbClr val="1C1C1C"/>
                </a:solidFill>
                <a:latin typeface="&amp;quot"/>
              </a:rPr>
              <a:t> </a:t>
            </a:r>
            <a:r>
              <a:rPr lang="es-AR" sz="2000" dirty="0">
                <a:solidFill>
                  <a:srgbClr val="1C1C1C"/>
                </a:solidFill>
                <a:latin typeface="&amp;quot"/>
              </a:rPr>
              <a:t>Trabajador mensualizado que cumplió tareas durante todo el semestre, y que tuvo en Abril una remuneración superior al resto de los meses ya que percibió en dicho mes, por única vez, horas extras. </a:t>
            </a:r>
          </a:p>
          <a:p>
            <a:pPr algn="l"/>
            <a:r>
              <a:rPr lang="es-AR" sz="2000" b="1" dirty="0">
                <a:solidFill>
                  <a:srgbClr val="1C1C1C"/>
                </a:solidFill>
                <a:latin typeface="&amp;quot"/>
              </a:rPr>
              <a:t>Resultado: </a:t>
            </a:r>
            <a:r>
              <a:rPr lang="es-AR" sz="2000" dirty="0">
                <a:solidFill>
                  <a:srgbClr val="1C1C1C"/>
                </a:solidFill>
                <a:latin typeface="&amp;quot"/>
              </a:rPr>
              <a:t>El aguinaldo será igual al 50% de la remuneración del mes de Abril aunque su ingreso de ese mes esté integrado por un concepto que no es normal ni habitual (horas extras). </a:t>
            </a:r>
          </a:p>
          <a:p>
            <a:pPr algn="l"/>
            <a:r>
              <a:rPr lang="es-AR" sz="2000" b="1" dirty="0">
                <a:solidFill>
                  <a:srgbClr val="1C1C1C"/>
                </a:solidFill>
                <a:latin typeface="&amp;quot"/>
              </a:rPr>
              <a:t>5) </a:t>
            </a:r>
            <a:r>
              <a:rPr lang="es-AR" sz="2000" dirty="0">
                <a:solidFill>
                  <a:srgbClr val="1C1C1C"/>
                </a:solidFill>
                <a:latin typeface="&amp;quot"/>
              </a:rPr>
              <a:t>Trabajador mensualizado que cumple tareas durante todo el semestre y en el mismo percibe una gratificación </a:t>
            </a:r>
            <a:r>
              <a:rPr lang="es-AR" sz="2000" dirty="0" smtClean="0">
                <a:solidFill>
                  <a:srgbClr val="1C1C1C"/>
                </a:solidFill>
                <a:latin typeface="&amp;quot"/>
              </a:rPr>
              <a:t>anual</a:t>
            </a:r>
            <a:endParaRPr lang="es-AR" sz="2000" dirty="0">
              <a:solidFill>
                <a:srgbClr val="1C1C1C"/>
              </a:solidFill>
              <a:latin typeface="&amp;quot"/>
            </a:endParaRPr>
          </a:p>
          <a:p>
            <a:pPr algn="l"/>
            <a:r>
              <a:rPr lang="es-AR" sz="2000" dirty="0">
                <a:solidFill>
                  <a:srgbClr val="1C1C1C"/>
                </a:solidFill>
                <a:latin typeface="&amp;quot"/>
              </a:rPr>
              <a:t>En este caso el aguinaldo es equivalente al 50% de la mayor remuneración devengada por todo concepto en el semestre más la parte proporcional de la gratificación </a:t>
            </a:r>
            <a:r>
              <a:rPr lang="es-AR" sz="2000" dirty="0" smtClean="0">
                <a:solidFill>
                  <a:srgbClr val="1C1C1C"/>
                </a:solidFill>
                <a:latin typeface="&amp;quot"/>
              </a:rPr>
              <a:t>anual</a:t>
            </a:r>
            <a:endParaRPr lang="es-AR" sz="2000" dirty="0">
              <a:solidFill>
                <a:srgbClr val="1C1C1C"/>
              </a:solidFill>
              <a:latin typeface="&amp;quot"/>
            </a:endParaRPr>
          </a:p>
          <a:p>
            <a:pPr algn="l"/>
            <a:r>
              <a:rPr lang="es-AR" sz="2000" b="1" dirty="0">
                <a:solidFill>
                  <a:srgbClr val="1C1C1C"/>
                </a:solidFill>
                <a:latin typeface="&amp;quot"/>
              </a:rPr>
              <a:t>Resultado:</a:t>
            </a:r>
            <a:r>
              <a:rPr lang="es-AR" sz="2000" dirty="0">
                <a:solidFill>
                  <a:srgbClr val="1C1C1C"/>
                </a:solidFill>
                <a:latin typeface="&amp;quot"/>
              </a:rPr>
              <a:t> El aguinaldo será de $ 16.875</a:t>
            </a:r>
            <a:r>
              <a:rPr lang="es-AR" sz="2000" dirty="0" smtClean="0">
                <a:solidFill>
                  <a:srgbClr val="1C1C1C"/>
                </a:solidFill>
                <a:latin typeface="&amp;quot"/>
              </a:rPr>
              <a:t>.-</a:t>
            </a:r>
          </a:p>
          <a:p>
            <a:pPr algn="l"/>
            <a:r>
              <a:rPr lang="es-AR" sz="2000" b="1" dirty="0" smtClean="0">
                <a:solidFill>
                  <a:srgbClr val="1C1C1C"/>
                </a:solidFill>
                <a:latin typeface="&amp;quot"/>
              </a:rPr>
              <a:t>                             </a:t>
            </a:r>
            <a:r>
              <a:rPr lang="es-AR" sz="2000" b="1" dirty="0">
                <a:solidFill>
                  <a:srgbClr val="1C1C1C"/>
                </a:solidFill>
                <a:latin typeface="&amp;quot"/>
              </a:rPr>
              <a:t>{(50% s/ $ 32.500) + ($ 15.000.- / 12 meses / 2 cuotas semestrales)}</a:t>
            </a:r>
            <a:r>
              <a:rPr lang="es-AR" sz="2000" dirty="0">
                <a:solidFill>
                  <a:srgbClr val="1C1C1C"/>
                </a:solidFill>
                <a:latin typeface="&amp;quot"/>
              </a:rPr>
              <a:t> </a:t>
            </a:r>
          </a:p>
          <a:p>
            <a:pPr algn="l"/>
            <a:r>
              <a:rPr lang="es-AR" sz="2000" b="1" dirty="0">
                <a:solidFill>
                  <a:srgbClr val="1C1C1C"/>
                </a:solidFill>
                <a:latin typeface="&amp;quot"/>
              </a:rPr>
              <a:t>6) </a:t>
            </a:r>
            <a:r>
              <a:rPr lang="es-AR" sz="2000" dirty="0">
                <a:solidFill>
                  <a:srgbClr val="1C1C1C"/>
                </a:solidFill>
                <a:latin typeface="&amp;quot"/>
              </a:rPr>
              <a:t>Trabajadora con licencia por maternidad desde el 01/04/2019 y cuya remuneración es de $ 32.650.-</a:t>
            </a:r>
          </a:p>
          <a:p>
            <a:pPr algn="l"/>
            <a:r>
              <a:rPr lang="es-AR" sz="2000" dirty="0">
                <a:solidFill>
                  <a:srgbClr val="1C1C1C"/>
                </a:solidFill>
                <a:latin typeface="&amp;quot"/>
              </a:rPr>
              <a:t>El cálculo del aguinaldo se debe efectuar en forma proporcional tomando en cuenta solo el tiempo en que prestó tareas y no estuvo en licencia por maternidad. </a:t>
            </a:r>
          </a:p>
          <a:p>
            <a:pPr algn="l"/>
            <a:r>
              <a:rPr lang="es-AR" sz="2000" b="1" dirty="0">
                <a:solidFill>
                  <a:srgbClr val="1C1C1C"/>
                </a:solidFill>
                <a:latin typeface="&amp;quot"/>
              </a:rPr>
              <a:t>Resultado: </a:t>
            </a:r>
            <a:r>
              <a:rPr lang="es-AR" sz="2000" dirty="0">
                <a:solidFill>
                  <a:srgbClr val="1C1C1C"/>
                </a:solidFill>
                <a:latin typeface="&amp;quot"/>
              </a:rPr>
              <a:t>El aguinaldo será de $ </a:t>
            </a:r>
            <a:r>
              <a:rPr lang="es-AR" sz="2000" dirty="0" smtClean="0">
                <a:solidFill>
                  <a:srgbClr val="1C1C1C"/>
                </a:solidFill>
                <a:latin typeface="&amp;quot"/>
              </a:rPr>
              <a:t>8.162,50</a:t>
            </a:r>
          </a:p>
          <a:p>
            <a:pPr algn="l"/>
            <a:r>
              <a:rPr lang="es-AR" sz="2000" dirty="0">
                <a:solidFill>
                  <a:srgbClr val="1C1C1C"/>
                </a:solidFill>
                <a:latin typeface="&amp;quot"/>
              </a:rPr>
              <a:t> </a:t>
            </a:r>
            <a:r>
              <a:rPr lang="es-AR" sz="2000" dirty="0" smtClean="0">
                <a:solidFill>
                  <a:srgbClr val="1C1C1C"/>
                </a:solidFill>
                <a:latin typeface="&amp;quot"/>
              </a:rPr>
              <a:t>                              </a:t>
            </a:r>
            <a:r>
              <a:rPr lang="es-AR" sz="2000" b="1" dirty="0" smtClean="0">
                <a:solidFill>
                  <a:srgbClr val="1C1C1C"/>
                </a:solidFill>
                <a:latin typeface="&amp;quot"/>
              </a:rPr>
              <a:t>(</a:t>
            </a:r>
            <a:r>
              <a:rPr lang="es-AR" sz="2000" b="1" dirty="0">
                <a:solidFill>
                  <a:srgbClr val="1C1C1C"/>
                </a:solidFill>
                <a:latin typeface="&amp;quot"/>
              </a:rPr>
              <a:t>50% s/ $ 32.650.- * 3 meses trabajados / 6 (meses del semestre).</a:t>
            </a:r>
          </a:p>
          <a:p>
            <a:pPr marL="457200" indent="-457200" algn="just">
              <a:buAutoNum type="alphaLcParenR"/>
            </a:pPr>
            <a:endParaRPr lang="es-AR" dirty="0" smtClean="0">
              <a:solidFill>
                <a:srgbClr val="002060"/>
              </a:solidFill>
            </a:endParaRPr>
          </a:p>
          <a:p>
            <a:endParaRPr lang="es-AR" dirty="0"/>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4825" y="118879"/>
            <a:ext cx="1680504" cy="1394094"/>
          </a:xfrm>
          <a:prstGeom prst="rect">
            <a:avLst/>
          </a:prstGeom>
        </p:spPr>
      </p:pic>
      <p:sp>
        <p:nvSpPr>
          <p:cNvPr id="5" name="Marcador de pie de página 4"/>
          <p:cNvSpPr txBox="1">
            <a:spLocks/>
          </p:cNvSpPr>
          <p:nvPr/>
        </p:nvSpPr>
        <p:spPr>
          <a:xfrm>
            <a:off x="914400" y="6314147"/>
            <a:ext cx="10367889" cy="365125"/>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lang="en-US" sz="1600" b="1" smtClean="0">
                <a:solidFill>
                  <a:srgbClr val="002060"/>
                </a:solidFill>
              </a:rPr>
              <a:t>CONSEJO DIRECTIVO NACIONAL - ROBERTO FERNANDEZ CONDUCCION </a:t>
            </a:r>
            <a:endParaRPr lang="en-US" sz="1600" b="1" dirty="0">
              <a:solidFill>
                <a:srgbClr val="002060"/>
              </a:solidFill>
            </a:endParaRPr>
          </a:p>
        </p:txBody>
      </p:sp>
    </p:spTree>
    <p:extLst>
      <p:ext uri="{BB962C8B-B14F-4D97-AF65-F5344CB8AC3E}">
        <p14:creationId xmlns:p14="http://schemas.microsoft.com/office/powerpoint/2010/main" val="2422660903"/>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0000"/>
            <a:lum/>
          </a:blip>
          <a:srcRect/>
          <a:stretch>
            <a:fillRect t="-8000" b="-8000"/>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2475914" y="457335"/>
            <a:ext cx="9144000" cy="497431"/>
          </a:xfrm>
        </p:spPr>
        <p:txBody>
          <a:bodyPr anchor="ctr">
            <a:normAutofit/>
          </a:bodyPr>
          <a:lstStyle/>
          <a:p>
            <a:pPr algn="l"/>
            <a:r>
              <a:rPr lang="es-AR" sz="2400" b="1" i="1" dirty="0" smtClean="0">
                <a:solidFill>
                  <a:schemeClr val="accent2">
                    <a:lumMod val="75000"/>
                  </a:schemeClr>
                </a:solidFill>
              </a:rPr>
              <a:t>              LIQUIDACION </a:t>
            </a:r>
            <a:r>
              <a:rPr lang="es-AR" sz="2400" b="1" i="1" dirty="0" smtClean="0">
                <a:solidFill>
                  <a:schemeClr val="accent2">
                    <a:lumMod val="75000"/>
                  </a:schemeClr>
                </a:solidFill>
              </a:rPr>
              <a:t>DE HABERES </a:t>
            </a:r>
            <a:r>
              <a:rPr lang="es-AR" sz="2400" b="1" i="1" dirty="0" smtClean="0">
                <a:solidFill>
                  <a:schemeClr val="accent2">
                    <a:lumMod val="75000"/>
                  </a:schemeClr>
                </a:solidFill>
              </a:rPr>
              <a:t>MENSUALES</a:t>
            </a:r>
            <a:endParaRPr lang="es-AR" sz="2400" b="1" i="1" dirty="0">
              <a:solidFill>
                <a:schemeClr val="accent2">
                  <a:lumMod val="75000"/>
                </a:schemeClr>
              </a:solidFill>
            </a:endParaRPr>
          </a:p>
        </p:txBody>
      </p:sp>
      <p:sp>
        <p:nvSpPr>
          <p:cNvPr id="3" name="Subtítulo 2"/>
          <p:cNvSpPr>
            <a:spLocks noGrp="1"/>
          </p:cNvSpPr>
          <p:nvPr>
            <p:ph type="subTitle" idx="1"/>
          </p:nvPr>
        </p:nvSpPr>
        <p:spPr>
          <a:xfrm>
            <a:off x="1895329" y="1113325"/>
            <a:ext cx="10000580" cy="5042263"/>
          </a:xfrm>
          <a:noFill/>
        </p:spPr>
        <p:txBody>
          <a:bodyPr anchor="ctr">
            <a:normAutofit/>
          </a:bodyPr>
          <a:lstStyle/>
          <a:p>
            <a:r>
              <a:rPr lang="es-AR" sz="2800" b="1" i="1" u="sng" dirty="0" smtClean="0">
                <a:solidFill>
                  <a:schemeClr val="bg1"/>
                </a:solidFill>
              </a:rPr>
              <a:t> </a:t>
            </a:r>
          </a:p>
          <a:p>
            <a:pPr marL="457200" indent="-457200" algn="just">
              <a:buAutoNum type="alphaLcParenR"/>
            </a:pPr>
            <a:r>
              <a:rPr lang="es-AR" sz="2410" cap="small" dirty="0" smtClean="0">
                <a:solidFill>
                  <a:srgbClr val="FF0000"/>
                </a:solidFill>
              </a:rPr>
              <a:t>NOTA: Dejamos una alerta por modificaciones que pudiesen surgir sobre lo aquí informado, ya que nos encontramos atravesando un estado de emergencia sanitaria proveniente de la Pandemia </a:t>
            </a:r>
            <a:r>
              <a:rPr lang="es-AR" sz="2410" cap="small" dirty="0" err="1" smtClean="0">
                <a:solidFill>
                  <a:srgbClr val="FF0000"/>
                </a:solidFill>
              </a:rPr>
              <a:t>Covid</a:t>
            </a:r>
            <a:r>
              <a:rPr lang="es-AR" sz="2410" cap="small" dirty="0" smtClean="0">
                <a:solidFill>
                  <a:srgbClr val="FF0000"/>
                </a:solidFill>
              </a:rPr>
              <a:t> 19 y ello conlleva una emergencia económica salarial especial, lo que puede originar el dictado de normas que dispongan cambios en sus formas, modalidades, extensiones liquidatorias etc. Ya sean de carácter transitorio o permanente al momento de su percepción.- </a:t>
            </a:r>
          </a:p>
          <a:p>
            <a:endParaRPr lang="es-AR" dirty="0"/>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4825" y="118879"/>
            <a:ext cx="1680504" cy="1394094"/>
          </a:xfrm>
          <a:prstGeom prst="rect">
            <a:avLst/>
          </a:prstGeom>
        </p:spPr>
      </p:pic>
      <p:sp>
        <p:nvSpPr>
          <p:cNvPr id="5" name="Marcador de pie de página 4"/>
          <p:cNvSpPr txBox="1">
            <a:spLocks/>
          </p:cNvSpPr>
          <p:nvPr/>
        </p:nvSpPr>
        <p:spPr>
          <a:xfrm>
            <a:off x="914400" y="6314147"/>
            <a:ext cx="10367889" cy="365125"/>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lang="en-US" sz="1600" b="1" smtClean="0">
                <a:solidFill>
                  <a:srgbClr val="002060"/>
                </a:solidFill>
              </a:rPr>
              <a:t>CONSEJO DIRECTIVO NACIONAL - ROBERTO FERNANDEZ CONDUCCION </a:t>
            </a:r>
            <a:endParaRPr lang="en-US" sz="1600" b="1" dirty="0">
              <a:solidFill>
                <a:srgbClr val="002060"/>
              </a:solidFill>
            </a:endParaRPr>
          </a:p>
        </p:txBody>
      </p:sp>
    </p:spTree>
    <p:extLst>
      <p:ext uri="{BB962C8B-B14F-4D97-AF65-F5344CB8AC3E}">
        <p14:creationId xmlns:p14="http://schemas.microsoft.com/office/powerpoint/2010/main" val="3931671130"/>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5000"/>
            <a:lum/>
          </a:blip>
          <a:srcRect/>
          <a:stretch>
            <a:fillRect t="-41000" b="-41000"/>
          </a:stretch>
        </a:blipFill>
        <a:effectLst/>
      </p:bgPr>
    </p:bg>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801859" y="363514"/>
            <a:ext cx="10466362" cy="5950633"/>
          </a:xfrm>
        </p:spPr>
        <p:txBody>
          <a:bodyPr>
            <a:normAutofit/>
          </a:bodyPr>
          <a:lstStyle/>
          <a:p>
            <a:r>
              <a:rPr lang="es-AR" sz="2800" dirty="0" smtClean="0"/>
              <a:t>CAPACITACION </a:t>
            </a:r>
            <a:r>
              <a:rPr lang="es-AR" sz="2800" dirty="0" smtClean="0"/>
              <a:t>SINDICAL </a:t>
            </a:r>
            <a:endParaRPr lang="es-AR" sz="2800" dirty="0"/>
          </a:p>
        </p:txBody>
      </p:sp>
      <p:sp>
        <p:nvSpPr>
          <p:cNvPr id="5" name="Marcador de pie de página 4"/>
          <p:cNvSpPr>
            <a:spLocks noGrp="1"/>
          </p:cNvSpPr>
          <p:nvPr>
            <p:ph type="ftr" sz="quarter" idx="11"/>
          </p:nvPr>
        </p:nvSpPr>
        <p:spPr/>
        <p:txBody>
          <a:bodyPr/>
          <a:lstStyle/>
          <a:p>
            <a:r>
              <a:rPr lang="en-US" smtClean="0"/>
              <a:t>CONSEJO DIRECTIVO NACIONAL - ROBERTO FERNANDEZ CONDUCCION </a:t>
            </a:r>
            <a:endParaRPr lang="en-US" dirty="0"/>
          </a:p>
        </p:txBody>
      </p:sp>
      <p:sp>
        <p:nvSpPr>
          <p:cNvPr id="4" name="Título 3"/>
          <p:cNvSpPr>
            <a:spLocks noGrp="1"/>
          </p:cNvSpPr>
          <p:nvPr>
            <p:ph type="ctrTitle"/>
          </p:nvPr>
        </p:nvSpPr>
        <p:spPr>
          <a:xfrm>
            <a:off x="546295" y="3616227"/>
            <a:ext cx="11099410" cy="2387600"/>
          </a:xfrm>
        </p:spPr>
        <p:txBody>
          <a:bodyPr>
            <a:normAutofit fontScale="90000"/>
          </a:bodyPr>
          <a:lstStyle/>
          <a:p>
            <a:r>
              <a:rPr lang="es-AR" dirty="0" smtClean="0">
                <a:latin typeface="Bahnschrift" panose="020B0502040204020203" pitchFamily="34" charset="0"/>
              </a:rPr>
              <a:t>“LAS RELACIONES LABORALES – OBLIGACION SALARIAL” </a:t>
            </a:r>
            <a:r>
              <a:rPr lang="es-AR" dirty="0" smtClean="0"/>
              <a:t/>
            </a:r>
            <a:br>
              <a:rPr lang="es-AR" dirty="0" smtClean="0"/>
            </a:br>
            <a:r>
              <a:rPr lang="es-AR" dirty="0" smtClean="0">
                <a:latin typeface="Bahnschrift Condensed" panose="020B0502040204020203" pitchFamily="34" charset="0"/>
              </a:rPr>
              <a:t>SEGUNDA PARTE – ASPECTOS ESPECIALES </a:t>
            </a:r>
            <a:br>
              <a:rPr lang="es-AR" dirty="0" smtClean="0">
                <a:latin typeface="Bahnschrift Condensed" panose="020B0502040204020203" pitchFamily="34" charset="0"/>
              </a:rPr>
            </a:br>
            <a:r>
              <a:rPr lang="es-AR" dirty="0" smtClean="0">
                <a:latin typeface="Bahnschrift Condensed" panose="020B0502040204020203" pitchFamily="34" charset="0"/>
              </a:rPr>
              <a:t>FIN </a:t>
            </a:r>
            <a:br>
              <a:rPr lang="es-AR" dirty="0" smtClean="0">
                <a:latin typeface="Bahnschrift Condensed" panose="020B0502040204020203" pitchFamily="34" charset="0"/>
              </a:rPr>
            </a:br>
            <a:r>
              <a:rPr lang="es-AR" dirty="0" smtClean="0">
                <a:latin typeface="Bahnschrift Condensed" panose="020B0502040204020203" pitchFamily="34" charset="0"/>
              </a:rPr>
              <a:t> </a:t>
            </a:r>
            <a:endParaRPr lang="es-AR" dirty="0">
              <a:latin typeface="Bahnschrift Condensed" panose="020B0502040204020203" pitchFamily="34" charset="0"/>
            </a:endParaRPr>
          </a:p>
        </p:txBody>
      </p:sp>
      <p:sp>
        <p:nvSpPr>
          <p:cNvPr id="6" name="Marcador de pie de página 4"/>
          <p:cNvSpPr txBox="1">
            <a:spLocks/>
          </p:cNvSpPr>
          <p:nvPr/>
        </p:nvSpPr>
        <p:spPr>
          <a:xfrm>
            <a:off x="914400" y="6314147"/>
            <a:ext cx="10367889" cy="365125"/>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lang="en-US" sz="1600" b="1" smtClean="0">
                <a:solidFill>
                  <a:srgbClr val="002060"/>
                </a:solidFill>
              </a:rPr>
              <a:t>CONSEJO DIRECTIVO NACIONAL - ROBERTO FERNANDEZ CONDUCCION </a:t>
            </a:r>
            <a:endParaRPr lang="en-US" sz="1600" b="1" dirty="0">
              <a:solidFill>
                <a:srgbClr val="002060"/>
              </a:solidFill>
            </a:endParaRPr>
          </a:p>
        </p:txBody>
      </p:sp>
    </p:spTree>
    <p:extLst>
      <p:ext uri="{BB962C8B-B14F-4D97-AF65-F5344CB8AC3E}">
        <p14:creationId xmlns:p14="http://schemas.microsoft.com/office/powerpoint/2010/main" val="3439742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1000"/>
            <a:lum/>
          </a:blip>
          <a:srcRect/>
          <a:stretch>
            <a:fillRect t="-18000" b="-18000"/>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885071" y="815926"/>
            <a:ext cx="10185007" cy="604911"/>
          </a:xfrm>
        </p:spPr>
        <p:txBody>
          <a:bodyPr>
            <a:noAutofit/>
          </a:bodyPr>
          <a:lstStyle/>
          <a:p>
            <a:r>
              <a:rPr lang="es-AR" sz="3600" dirty="0" smtClean="0"/>
              <a:t>La Estabilidad Impropia y el Caso de los Representantes </a:t>
            </a:r>
            <a:r>
              <a:rPr lang="es-AR" sz="3600" dirty="0"/>
              <a:t>S</a:t>
            </a:r>
            <a:r>
              <a:rPr lang="es-AR" sz="3600" dirty="0" smtClean="0"/>
              <a:t>indicales</a:t>
            </a:r>
            <a:endParaRPr lang="es-AR" sz="3600" dirty="0"/>
          </a:p>
        </p:txBody>
      </p:sp>
      <p:sp>
        <p:nvSpPr>
          <p:cNvPr id="3" name="Subtítulo 2"/>
          <p:cNvSpPr>
            <a:spLocks noGrp="1"/>
          </p:cNvSpPr>
          <p:nvPr>
            <p:ph type="subTitle" idx="1"/>
          </p:nvPr>
        </p:nvSpPr>
        <p:spPr>
          <a:xfrm>
            <a:off x="1681089" y="1786079"/>
            <a:ext cx="9324622" cy="4710630"/>
          </a:xfrm>
          <a:noFill/>
        </p:spPr>
        <p:txBody>
          <a:bodyPr anchor="ctr">
            <a:noAutofit/>
          </a:bodyPr>
          <a:lstStyle/>
          <a:p>
            <a:pPr algn="just"/>
            <a:endParaRPr lang="es-AR" i="1" cap="small" dirty="0" smtClean="0">
              <a:solidFill>
                <a:schemeClr val="bg1">
                  <a:lumMod val="95000"/>
                </a:schemeClr>
              </a:solidFill>
              <a:effectLst/>
            </a:endParaRPr>
          </a:p>
          <a:p>
            <a:pPr algn="just"/>
            <a:r>
              <a:rPr lang="es-AR" i="1" cap="small" dirty="0" smtClean="0">
                <a:effectLst/>
              </a:rPr>
              <a:t>En la parte general sostuvimos que el sistema de nuestro derecho laboral es el de la estabilidad impropia haciendo la salvedad del caso especial de los delegados y candidatos electos y no electos y ello es así por cuanto la ley de asociaciones sindicales  (L.A.S) y normas concordantes disponen:</a:t>
            </a:r>
          </a:p>
          <a:p>
            <a:pPr eaLnBrk="0" hangingPunct="0">
              <a:defRPr/>
            </a:pPr>
            <a:r>
              <a:rPr lang="es-ES" b="1" i="1" u="sng" cap="small" dirty="0" smtClean="0">
                <a:ea typeface="Times New Roman" pitchFamily="18" charset="0"/>
              </a:rPr>
              <a:t>(Art</a:t>
            </a:r>
            <a:r>
              <a:rPr lang="es-ES" b="1" i="1" u="sng" cap="small" dirty="0">
                <a:ea typeface="Times New Roman" pitchFamily="18" charset="0"/>
              </a:rPr>
              <a:t>. </a:t>
            </a:r>
            <a:r>
              <a:rPr lang="es-ES" b="1" i="1" u="sng" cap="small" dirty="0" smtClean="0">
                <a:ea typeface="Times New Roman" pitchFamily="18" charset="0"/>
              </a:rPr>
              <a:t>48 L.A.S) : </a:t>
            </a:r>
            <a:r>
              <a:rPr lang="es-ES" b="1" i="1" u="sng" cap="small" dirty="0">
                <a:ea typeface="Times New Roman" pitchFamily="18" charset="0"/>
              </a:rPr>
              <a:t>Trabajadores que ocupen cargos electivos :</a:t>
            </a:r>
            <a:endParaRPr lang="es-AR" sz="1400" cap="small" dirty="0"/>
          </a:p>
          <a:p>
            <a:pPr eaLnBrk="0" hangingPunct="0">
              <a:buFontTx/>
              <a:buChar char="•"/>
              <a:defRPr/>
            </a:pPr>
            <a:r>
              <a:rPr lang="es-ES" cap="small" dirty="0">
                <a:ea typeface="Times New Roman" pitchFamily="18" charset="0"/>
              </a:rPr>
              <a:t>Trabajadores que ocupen cargos electivos o representativos en asociaciones sindicales con personería </a:t>
            </a:r>
            <a:r>
              <a:rPr lang="es-ES" cap="small" dirty="0" smtClean="0">
                <a:ea typeface="Times New Roman" pitchFamily="18" charset="0"/>
              </a:rPr>
              <a:t>gremial gozaran de: </a:t>
            </a:r>
            <a:endParaRPr lang="es-ES" cap="small" dirty="0">
              <a:ea typeface="Times New Roman" pitchFamily="18" charset="0"/>
            </a:endParaRPr>
          </a:p>
          <a:p>
            <a:pPr eaLnBrk="0" hangingPunct="0">
              <a:buFontTx/>
              <a:buChar char="•"/>
              <a:defRPr/>
            </a:pPr>
            <a:r>
              <a:rPr lang="es-ES" cap="small" dirty="0">
                <a:ea typeface="Times New Roman" pitchFamily="18" charset="0"/>
              </a:rPr>
              <a:t>Garantía de estabilidad, el tiempo que ocupe el mandato y un año más.-</a:t>
            </a:r>
          </a:p>
          <a:p>
            <a:pPr eaLnBrk="0" hangingPunct="0">
              <a:buFontTx/>
              <a:buChar char="•"/>
              <a:defRPr/>
            </a:pPr>
            <a:r>
              <a:rPr lang="es-ES" cap="small" dirty="0">
                <a:ea typeface="Times New Roman" pitchFamily="18" charset="0"/>
              </a:rPr>
              <a:t>Tienen derecho a licencia automática sin goce de sueldo </a:t>
            </a:r>
          </a:p>
          <a:p>
            <a:pPr eaLnBrk="0" hangingPunct="0">
              <a:buFontTx/>
              <a:buChar char="•"/>
              <a:defRPr/>
            </a:pPr>
            <a:r>
              <a:rPr lang="es-ES" cap="small" dirty="0">
                <a:ea typeface="Times New Roman" pitchFamily="18" charset="0"/>
              </a:rPr>
              <a:t>Reserva del puesto de trabajo</a:t>
            </a:r>
          </a:p>
          <a:p>
            <a:pPr eaLnBrk="0" hangingPunct="0">
              <a:buFontTx/>
              <a:buChar char="•"/>
              <a:defRPr/>
            </a:pPr>
            <a:r>
              <a:rPr lang="es-ES" cap="small" dirty="0">
                <a:ea typeface="Times New Roman" pitchFamily="18" charset="0"/>
              </a:rPr>
              <a:t>Computar como trabajado el tiempo de la licencia .-</a:t>
            </a:r>
            <a:endParaRPr lang="es-AR" sz="1400" cap="small" dirty="0"/>
          </a:p>
          <a:p>
            <a:pPr algn="just"/>
            <a:endParaRPr lang="es-AR" i="1" cap="small" dirty="0" smtClean="0">
              <a:solidFill>
                <a:schemeClr val="bg1">
                  <a:lumMod val="95000"/>
                </a:schemeClr>
              </a:solidFill>
              <a:effectLst/>
            </a:endParaRPr>
          </a:p>
          <a:p>
            <a:pPr algn="just"/>
            <a:r>
              <a:rPr lang="es-AR" i="1" cap="small" dirty="0" smtClean="0">
                <a:solidFill>
                  <a:schemeClr val="bg1">
                    <a:lumMod val="95000"/>
                  </a:schemeClr>
                </a:solidFill>
                <a:effectLst/>
              </a:rPr>
              <a:t> los patrones</a:t>
            </a:r>
          </a:p>
          <a:p>
            <a:endParaRPr lang="es-AR" dirty="0"/>
          </a:p>
        </p:txBody>
      </p:sp>
      <p:sp>
        <p:nvSpPr>
          <p:cNvPr id="5" name="Marcador de pie de página 4"/>
          <p:cNvSpPr>
            <a:spLocks noGrp="1"/>
          </p:cNvSpPr>
          <p:nvPr>
            <p:ph type="ftr" sz="quarter" idx="11"/>
          </p:nvPr>
        </p:nvSpPr>
        <p:spPr>
          <a:xfrm>
            <a:off x="914400" y="6314147"/>
            <a:ext cx="10367889" cy="365125"/>
          </a:xfrm>
        </p:spPr>
        <p:style>
          <a:lnRef idx="2">
            <a:schemeClr val="accent5"/>
          </a:lnRef>
          <a:fillRef idx="1">
            <a:schemeClr val="lt1"/>
          </a:fillRef>
          <a:effectRef idx="0">
            <a:schemeClr val="accent5"/>
          </a:effectRef>
          <a:fontRef idx="minor">
            <a:schemeClr val="dk1"/>
          </a:fontRef>
        </p:style>
        <p:txBody>
          <a:bodyPr/>
          <a:lstStyle/>
          <a:p>
            <a:r>
              <a:rPr lang="en-US" sz="1600" b="1" dirty="0" smtClean="0">
                <a:solidFill>
                  <a:srgbClr val="002060"/>
                </a:solidFill>
              </a:rPr>
              <a:t>CONSEJO DIRECTIVO NACIONAL - ROBERTO FERNANDEZ CONDUCCION </a:t>
            </a:r>
            <a:endParaRPr lang="en-US" sz="1600" b="1" dirty="0">
              <a:solidFill>
                <a:srgbClr val="002060"/>
              </a:solidFill>
            </a:endParaRPr>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2454" y="120748"/>
            <a:ext cx="1378635" cy="1201616"/>
          </a:xfrm>
          <a:prstGeom prst="rect">
            <a:avLst/>
          </a:prstGeom>
          <a:pattFill prst="pct5">
            <a:fgClr>
              <a:srgbClr val="002060"/>
            </a:fgClr>
            <a:bgClr>
              <a:schemeClr val="bg1"/>
            </a:bgClr>
          </a:pattFill>
        </p:spPr>
      </p:pic>
    </p:spTree>
    <p:extLst>
      <p:ext uri="{BB962C8B-B14F-4D97-AF65-F5344CB8AC3E}">
        <p14:creationId xmlns:p14="http://schemas.microsoft.com/office/powerpoint/2010/main" val="866883360"/>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4000"/>
            <a:lum/>
          </a:blip>
          <a:srcRect/>
          <a:stretch>
            <a:fillRect l="-4000" r="-4000"/>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2491011" y="505044"/>
            <a:ext cx="8135815" cy="1301958"/>
          </a:xfrm>
        </p:spPr>
        <p:txBody>
          <a:bodyPr>
            <a:noAutofit/>
          </a:bodyPr>
          <a:lstStyle/>
          <a:p>
            <a:r>
              <a:rPr lang="es-ES" sz="3850" b="1" i="1" u="sng" cap="small" dirty="0">
                <a:ea typeface="Times New Roman" pitchFamily="18" charset="0"/>
              </a:rPr>
              <a:t>Protección: (delegados art. 40 , 48 y 50 L.A.S)</a:t>
            </a:r>
            <a:r>
              <a:rPr lang="es-AR" sz="3850" cap="small" dirty="0" smtClean="0"/>
              <a:t> </a:t>
            </a:r>
            <a:endParaRPr lang="es-AR" sz="3850" cap="small" dirty="0"/>
          </a:p>
        </p:txBody>
      </p:sp>
      <p:sp>
        <p:nvSpPr>
          <p:cNvPr id="3" name="Subtítulo 2"/>
          <p:cNvSpPr>
            <a:spLocks noGrp="1"/>
          </p:cNvSpPr>
          <p:nvPr>
            <p:ph type="subTitle" idx="1"/>
          </p:nvPr>
        </p:nvSpPr>
        <p:spPr>
          <a:xfrm>
            <a:off x="1541294" y="1512973"/>
            <a:ext cx="10095032" cy="5908429"/>
          </a:xfrm>
          <a:noFill/>
        </p:spPr>
        <p:txBody>
          <a:bodyPr>
            <a:normAutofit/>
          </a:bodyPr>
          <a:lstStyle/>
          <a:p>
            <a:pPr eaLnBrk="0" hangingPunct="0">
              <a:defRPr/>
            </a:pPr>
            <a:r>
              <a:rPr lang="es-ES" b="1" i="1" u="sng" dirty="0" smtClean="0">
                <a:ea typeface="Times New Roman" pitchFamily="18" charset="0"/>
              </a:rPr>
              <a:t> </a:t>
            </a:r>
            <a:endParaRPr lang="es-AR" sz="1400" dirty="0"/>
          </a:p>
          <a:p>
            <a:pPr eaLnBrk="0" hangingPunct="0">
              <a:buFontTx/>
              <a:buChar char="•"/>
              <a:defRPr/>
            </a:pPr>
            <a:r>
              <a:rPr lang="es-ES" cap="small" dirty="0">
                <a:ea typeface="Times New Roman" pitchFamily="18" charset="0"/>
              </a:rPr>
              <a:t>No pueden ser despedidos sin causa hasta pasado un año de la terminación de sus mandatos.-</a:t>
            </a:r>
          </a:p>
          <a:p>
            <a:pPr eaLnBrk="0" hangingPunct="0">
              <a:buFontTx/>
              <a:buChar char="•"/>
              <a:defRPr/>
            </a:pPr>
            <a:r>
              <a:rPr lang="es-ES" cap="small" dirty="0">
                <a:ea typeface="Times New Roman" pitchFamily="18" charset="0"/>
              </a:rPr>
              <a:t>Los delegados del Art. 40 no pueden ser suspendidos sin causa ni se les pueden modificar sus condiciones de trabajo.-</a:t>
            </a:r>
          </a:p>
          <a:p>
            <a:pPr eaLnBrk="0" hangingPunct="0">
              <a:buFontTx/>
              <a:buChar char="•"/>
              <a:defRPr/>
            </a:pPr>
            <a:r>
              <a:rPr lang="es-ES" cap="small" dirty="0">
                <a:ea typeface="Times New Roman" pitchFamily="18" charset="0"/>
              </a:rPr>
              <a:t>La garantía en el empleo también alcanza al postulante para un cargo de representación sindical  (Art.50)  </a:t>
            </a:r>
            <a:endParaRPr lang="es-AR" sz="1400" cap="small" dirty="0"/>
          </a:p>
          <a:p>
            <a:pPr eaLnBrk="0" hangingPunct="0">
              <a:buFontTx/>
              <a:buChar char="•"/>
              <a:defRPr/>
            </a:pPr>
            <a:r>
              <a:rPr lang="es-ES" cap="small" dirty="0">
                <a:ea typeface="Times New Roman" pitchFamily="18" charset="0"/>
              </a:rPr>
              <a:t>No podrán ser despedidos, suspendidos ni con relación a ellos podrán modificarse las condiciones de trabajo, si no mediare resolución judicial previa que los excluya de la garantía, conforme al procedimiento previsto en el art. 47  </a:t>
            </a:r>
            <a:endParaRPr lang="es-AR" sz="1400" cap="small" dirty="0"/>
          </a:p>
          <a:p>
            <a:pPr algn="just"/>
            <a:endParaRPr lang="es-AR" cap="small" dirty="0" smtClean="0">
              <a:solidFill>
                <a:schemeClr val="bg1"/>
              </a:solidFill>
              <a:effectLst/>
            </a:endParaRPr>
          </a:p>
          <a:p>
            <a:endParaRPr lang="es-AR" dirty="0"/>
          </a:p>
        </p:txBody>
      </p:sp>
      <p:sp>
        <p:nvSpPr>
          <p:cNvPr id="5" name="Marcador de pie de página 4"/>
          <p:cNvSpPr>
            <a:spLocks noGrp="1"/>
          </p:cNvSpPr>
          <p:nvPr>
            <p:ph type="ftr" sz="quarter" idx="11"/>
          </p:nvPr>
        </p:nvSpPr>
        <p:spPr>
          <a:xfrm>
            <a:off x="2039815" y="6356350"/>
            <a:ext cx="9950547" cy="365125"/>
          </a:xfrm>
          <a:noFill/>
          <a:ln>
            <a:solidFill>
              <a:schemeClr val="accent5"/>
            </a:solidFill>
          </a:ln>
        </p:spPr>
        <p:txBody>
          <a:bodyPr/>
          <a:lstStyle/>
          <a:p>
            <a:r>
              <a:rPr lang="en-US" sz="1600" b="1" dirty="0" smtClean="0">
                <a:solidFill>
                  <a:srgbClr val="002060"/>
                </a:solidFill>
              </a:rPr>
              <a:t>CONSEJO DIRECTIVO NACIONAL - ROBERTO FERNANDEZ CONDUCCION </a:t>
            </a:r>
            <a:endParaRPr lang="en-US" sz="1600" b="1" dirty="0">
              <a:solidFill>
                <a:srgbClr val="002060"/>
              </a:solidFill>
            </a:endParaRPr>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4825" y="118879"/>
            <a:ext cx="1680504" cy="1394094"/>
          </a:xfrm>
          <a:prstGeom prst="rect">
            <a:avLst/>
          </a:prstGeom>
        </p:spPr>
      </p:pic>
      <p:sp>
        <p:nvSpPr>
          <p:cNvPr id="7" name="Marcador de pie de página 4"/>
          <p:cNvSpPr txBox="1">
            <a:spLocks/>
          </p:cNvSpPr>
          <p:nvPr/>
        </p:nvSpPr>
        <p:spPr>
          <a:xfrm>
            <a:off x="914400" y="6314147"/>
            <a:ext cx="10367889" cy="365125"/>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lang="en-US" sz="1600" b="1" smtClean="0">
                <a:solidFill>
                  <a:srgbClr val="002060"/>
                </a:solidFill>
              </a:rPr>
              <a:t>CONSEJO DIRECTIVO NACIONAL - ROBERTO FERNANDEZ CONDUCCION </a:t>
            </a:r>
            <a:endParaRPr lang="en-US" sz="1600" b="1" dirty="0">
              <a:solidFill>
                <a:srgbClr val="002060"/>
              </a:solidFill>
            </a:endParaRPr>
          </a:p>
        </p:txBody>
      </p:sp>
    </p:spTree>
    <p:extLst>
      <p:ext uri="{BB962C8B-B14F-4D97-AF65-F5344CB8AC3E}">
        <p14:creationId xmlns:p14="http://schemas.microsoft.com/office/powerpoint/2010/main" val="781576385"/>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815926"/>
            <a:ext cx="9144000" cy="604911"/>
          </a:xfrm>
        </p:spPr>
        <p:txBody>
          <a:bodyPr>
            <a:noAutofit/>
          </a:bodyPr>
          <a:lstStyle/>
          <a:p>
            <a:r>
              <a:rPr lang="es-AR" sz="4400" dirty="0" smtClean="0"/>
              <a:t> </a:t>
            </a:r>
            <a:endParaRPr lang="es-AR" sz="4400" dirty="0"/>
          </a:p>
        </p:txBody>
      </p:sp>
      <p:sp>
        <p:nvSpPr>
          <p:cNvPr id="3" name="Subtítulo 2"/>
          <p:cNvSpPr>
            <a:spLocks noGrp="1"/>
          </p:cNvSpPr>
          <p:nvPr>
            <p:ph type="subTitle" idx="1"/>
          </p:nvPr>
        </p:nvSpPr>
        <p:spPr>
          <a:xfrm>
            <a:off x="1895330" y="485338"/>
            <a:ext cx="10095032" cy="5908429"/>
          </a:xfrm>
          <a:noFill/>
        </p:spPr>
        <p:txBody>
          <a:bodyPr>
            <a:normAutofit/>
          </a:bodyPr>
          <a:lstStyle/>
          <a:p>
            <a:pPr algn="ctr">
              <a:spcBef>
                <a:spcPct val="0"/>
              </a:spcBef>
              <a:buClrTx/>
              <a:buSzTx/>
            </a:pPr>
            <a:r>
              <a:rPr lang="es-ES" altLang="es-AR" sz="2800" b="1" u="sng" dirty="0" smtClean="0">
                <a:solidFill>
                  <a:schemeClr val="bg1"/>
                </a:solidFill>
                <a:latin typeface="Arial" panose="020B0604020202020204" pitchFamily="34" charset="0"/>
                <a:cs typeface="Times New Roman" panose="02020603050405020304" pitchFamily="18" charset="0"/>
              </a:rPr>
              <a:t>TUTELA </a:t>
            </a:r>
            <a:r>
              <a:rPr lang="es-ES" altLang="es-AR" sz="2800" b="1" u="sng" dirty="0">
                <a:solidFill>
                  <a:schemeClr val="bg1"/>
                </a:solidFill>
                <a:latin typeface="Arial" panose="020B0604020202020204" pitchFamily="34" charset="0"/>
                <a:cs typeface="Times New Roman" panose="02020603050405020304" pitchFamily="18" charset="0"/>
              </a:rPr>
              <a:t>SINDICAL</a:t>
            </a:r>
          </a:p>
          <a:p>
            <a:pPr algn="ctr">
              <a:spcBef>
                <a:spcPct val="0"/>
              </a:spcBef>
              <a:buClrTx/>
              <a:buSzTx/>
            </a:pPr>
            <a:endParaRPr lang="es-ES" altLang="es-AR" sz="2800" b="1" u="sng" dirty="0">
              <a:solidFill>
                <a:schemeClr val="bg1"/>
              </a:solidFill>
              <a:latin typeface="Arial" panose="020B0604020202020204" pitchFamily="34" charset="0"/>
            </a:endParaRPr>
          </a:p>
          <a:p>
            <a:pPr algn="ctr">
              <a:spcBef>
                <a:spcPct val="0"/>
              </a:spcBef>
              <a:buClrTx/>
              <a:buSzTx/>
            </a:pPr>
            <a:endParaRPr lang="es-ES" altLang="es-AR" sz="2800" b="1" u="sng" dirty="0">
              <a:solidFill>
                <a:schemeClr val="bg1"/>
              </a:solidFill>
              <a:latin typeface="Arial" panose="020B0604020202020204" pitchFamily="34" charset="0"/>
            </a:endParaRPr>
          </a:p>
          <a:p>
            <a:pPr algn="ctr">
              <a:spcBef>
                <a:spcPct val="0"/>
              </a:spcBef>
              <a:buClrTx/>
              <a:buSzTx/>
            </a:pPr>
            <a:endParaRPr lang="es-AR" altLang="es-AR" sz="1400" dirty="0">
              <a:solidFill>
                <a:schemeClr val="bg1"/>
              </a:solidFill>
              <a:latin typeface="Arial" panose="020B0604020202020204" pitchFamily="34" charset="0"/>
            </a:endParaRPr>
          </a:p>
          <a:p>
            <a:pPr>
              <a:spcBef>
                <a:spcPct val="0"/>
              </a:spcBef>
              <a:buClrTx/>
              <a:buSzTx/>
            </a:pPr>
            <a:r>
              <a:rPr lang="es-ES" altLang="es-AR" sz="2800" b="1" u="sng" dirty="0">
                <a:solidFill>
                  <a:schemeClr val="bg1"/>
                </a:solidFill>
                <a:latin typeface="Arial" panose="020B0604020202020204" pitchFamily="34" charset="0"/>
                <a:cs typeface="Times New Roman" panose="02020603050405020304" pitchFamily="18" charset="0"/>
              </a:rPr>
              <a:t>Art 47 AMPARO SINDICAL </a:t>
            </a:r>
          </a:p>
          <a:p>
            <a:pPr>
              <a:spcBef>
                <a:spcPct val="0"/>
              </a:spcBef>
              <a:buClrTx/>
              <a:buSzTx/>
            </a:pPr>
            <a:endParaRPr lang="es-AR" altLang="es-AR" sz="1400" dirty="0">
              <a:solidFill>
                <a:schemeClr val="bg1"/>
              </a:solidFill>
              <a:latin typeface="Arial" panose="020B0604020202020204" pitchFamily="34" charset="0"/>
            </a:endParaRPr>
          </a:p>
          <a:p>
            <a:pPr>
              <a:spcBef>
                <a:spcPct val="0"/>
              </a:spcBef>
              <a:buClrTx/>
              <a:buSzTx/>
              <a:buFontTx/>
              <a:buChar char="•"/>
            </a:pPr>
            <a:r>
              <a:rPr lang="es-ES" altLang="es-AR" sz="2400" dirty="0">
                <a:solidFill>
                  <a:schemeClr val="bg1"/>
                </a:solidFill>
                <a:latin typeface="Arial" panose="020B0604020202020204" pitchFamily="34" charset="0"/>
                <a:cs typeface="Times New Roman" panose="02020603050405020304" pitchFamily="18" charset="0"/>
              </a:rPr>
              <a:t>Interpretación amplia </a:t>
            </a:r>
          </a:p>
          <a:p>
            <a:pPr>
              <a:spcBef>
                <a:spcPct val="0"/>
              </a:spcBef>
              <a:buClrTx/>
              <a:buSzTx/>
              <a:buFontTx/>
              <a:buChar char="•"/>
            </a:pPr>
            <a:r>
              <a:rPr lang="es-ES" altLang="es-AR" sz="2400" dirty="0">
                <a:solidFill>
                  <a:schemeClr val="bg1"/>
                </a:solidFill>
                <a:latin typeface="Arial" panose="020B0604020202020204" pitchFamily="34" charset="0"/>
                <a:cs typeface="Times New Roman" panose="02020603050405020304" pitchFamily="18" charset="0"/>
              </a:rPr>
              <a:t>Permite recurrir a la justicia por vía sumarísima </a:t>
            </a:r>
          </a:p>
          <a:p>
            <a:pPr>
              <a:spcBef>
                <a:spcPct val="0"/>
              </a:spcBef>
              <a:buClrTx/>
              <a:buSzTx/>
              <a:buFontTx/>
              <a:buChar char="•"/>
            </a:pPr>
            <a:r>
              <a:rPr lang="es-ES" altLang="es-AR" sz="2400" dirty="0">
                <a:solidFill>
                  <a:schemeClr val="bg1"/>
                </a:solidFill>
                <a:latin typeface="Arial" panose="020B0604020202020204" pitchFamily="34" charset="0"/>
                <a:cs typeface="Times New Roman" panose="02020603050405020304" pitchFamily="18" charset="0"/>
              </a:rPr>
              <a:t>Se utiliza el procedimiento previsto en el art. 498 CPCCN, o equivalentes en disposiciones provinciales.- </a:t>
            </a:r>
          </a:p>
          <a:p>
            <a:pPr>
              <a:spcBef>
                <a:spcPct val="0"/>
              </a:spcBef>
              <a:buClrTx/>
              <a:buSzTx/>
              <a:buFontTx/>
              <a:buChar char="•"/>
            </a:pPr>
            <a:r>
              <a:rPr lang="es-ES" altLang="es-AR" sz="2400" dirty="0">
                <a:solidFill>
                  <a:schemeClr val="bg1"/>
                </a:solidFill>
                <a:latin typeface="Arial" panose="020B0604020202020204" pitchFamily="34" charset="0"/>
                <a:cs typeface="Times New Roman" panose="02020603050405020304" pitchFamily="18" charset="0"/>
              </a:rPr>
              <a:t> Objeto: el cese del comportamiento antisindical , comprensivo de todos los derechos consagrados en la Ley de Asociaciones Sindicales , salvo cuando se prevean otro tipo de acciones o recursos</a:t>
            </a:r>
            <a:r>
              <a:rPr lang="es-ES" altLang="es-AR" sz="2400" dirty="0" smtClean="0">
                <a:solidFill>
                  <a:schemeClr val="bg1"/>
                </a:solidFill>
                <a:latin typeface="Arial" panose="020B0604020202020204" pitchFamily="34" charset="0"/>
                <a:cs typeface="Times New Roman" panose="02020603050405020304" pitchFamily="18" charset="0"/>
              </a:rPr>
              <a:t>.-</a:t>
            </a:r>
            <a:endParaRPr lang="es-AR" altLang="es-AR" sz="1400" dirty="0">
              <a:solidFill>
                <a:schemeClr val="bg1"/>
              </a:solidFill>
              <a:latin typeface="Arial" panose="020B0604020202020204" pitchFamily="34" charset="0"/>
            </a:endParaRPr>
          </a:p>
        </p:txBody>
      </p:sp>
      <p:sp>
        <p:nvSpPr>
          <p:cNvPr id="5" name="Marcador de pie de página 4"/>
          <p:cNvSpPr>
            <a:spLocks noGrp="1"/>
          </p:cNvSpPr>
          <p:nvPr>
            <p:ph type="ftr" sz="quarter" idx="11"/>
          </p:nvPr>
        </p:nvSpPr>
        <p:spPr>
          <a:xfrm>
            <a:off x="2039815" y="6356350"/>
            <a:ext cx="9950547" cy="365125"/>
          </a:xfrm>
          <a:noFill/>
          <a:ln>
            <a:solidFill>
              <a:schemeClr val="accent5"/>
            </a:solidFill>
          </a:ln>
        </p:spPr>
        <p:txBody>
          <a:bodyPr/>
          <a:lstStyle/>
          <a:p>
            <a:r>
              <a:rPr lang="en-US" sz="1600" b="1" dirty="0" smtClean="0">
                <a:solidFill>
                  <a:srgbClr val="002060"/>
                </a:solidFill>
              </a:rPr>
              <a:t>CONSEJO DIRECTIVO NACIONAL - ROBERTO FERNANDEZ CONDUCCION </a:t>
            </a:r>
            <a:endParaRPr lang="en-US" sz="1600" b="1" dirty="0">
              <a:solidFill>
                <a:srgbClr val="002060"/>
              </a:solidFill>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825" y="118879"/>
            <a:ext cx="1680504" cy="1394094"/>
          </a:xfrm>
          <a:prstGeom prst="rect">
            <a:avLst/>
          </a:prstGeom>
        </p:spPr>
      </p:pic>
      <p:sp>
        <p:nvSpPr>
          <p:cNvPr id="7" name="Marcador de pie de página 4"/>
          <p:cNvSpPr txBox="1">
            <a:spLocks/>
          </p:cNvSpPr>
          <p:nvPr/>
        </p:nvSpPr>
        <p:spPr>
          <a:xfrm>
            <a:off x="914400" y="6314147"/>
            <a:ext cx="10367889" cy="365125"/>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lang="en-US" sz="1600" b="1" smtClean="0">
                <a:solidFill>
                  <a:srgbClr val="002060"/>
                </a:solidFill>
              </a:rPr>
              <a:t>CONSEJO DIRECTIVO NACIONAL - ROBERTO FERNANDEZ CONDUCCION </a:t>
            </a:r>
            <a:endParaRPr lang="en-US" sz="1600" b="1" dirty="0">
              <a:solidFill>
                <a:srgbClr val="002060"/>
              </a:solidFill>
            </a:endParaRPr>
          </a:p>
        </p:txBody>
      </p:sp>
    </p:spTree>
    <p:extLst>
      <p:ext uri="{BB962C8B-B14F-4D97-AF65-F5344CB8AC3E}">
        <p14:creationId xmlns:p14="http://schemas.microsoft.com/office/powerpoint/2010/main" val="2783223140"/>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815926"/>
            <a:ext cx="9144000" cy="604911"/>
          </a:xfrm>
        </p:spPr>
        <p:txBody>
          <a:bodyPr>
            <a:noAutofit/>
          </a:bodyPr>
          <a:lstStyle/>
          <a:p>
            <a:r>
              <a:rPr lang="es-AR" sz="4400" dirty="0" smtClean="0"/>
              <a:t> </a:t>
            </a:r>
            <a:endParaRPr lang="es-AR" sz="4400" dirty="0"/>
          </a:p>
        </p:txBody>
      </p:sp>
      <p:sp>
        <p:nvSpPr>
          <p:cNvPr id="3" name="Subtítulo 2"/>
          <p:cNvSpPr>
            <a:spLocks noGrp="1"/>
          </p:cNvSpPr>
          <p:nvPr>
            <p:ph type="subTitle" idx="1"/>
          </p:nvPr>
        </p:nvSpPr>
        <p:spPr>
          <a:xfrm>
            <a:off x="987524" y="0"/>
            <a:ext cx="10984082" cy="6392216"/>
          </a:xfrm>
          <a:blipFill>
            <a:blip r:embed="rId2">
              <a:alphaModFix amt="44000"/>
            </a:blip>
            <a:stretch>
              <a:fillRect/>
            </a:stretch>
          </a:blipFill>
        </p:spPr>
        <p:txBody>
          <a:bodyPr anchor="ctr">
            <a:normAutofit lnSpcReduction="10000"/>
          </a:bodyPr>
          <a:lstStyle/>
          <a:p>
            <a:endParaRPr lang="es-AR" sz="8000" cap="small" dirty="0" smtClean="0">
              <a:solidFill>
                <a:schemeClr val="accent1">
                  <a:lumMod val="50000"/>
                </a:schemeClr>
              </a:solidFill>
              <a:effectLst/>
              <a:latin typeface="Arial Narrow" panose="020B0606020202030204" pitchFamily="34" charset="0"/>
            </a:endParaRPr>
          </a:p>
          <a:p>
            <a:r>
              <a:rPr lang="es-AR" sz="5000" cap="small" dirty="0" smtClean="0">
                <a:solidFill>
                  <a:schemeClr val="accent6">
                    <a:lumMod val="50000"/>
                  </a:schemeClr>
                </a:solidFill>
                <a:effectLst/>
                <a:latin typeface="Arial Narrow" panose="020B0606020202030204" pitchFamily="34" charset="0"/>
              </a:rPr>
              <a:t>LAS TRES ACCIONES</a:t>
            </a:r>
            <a:r>
              <a:rPr lang="es-AR" sz="8000" cap="small" dirty="0" smtClean="0">
                <a:solidFill>
                  <a:schemeClr val="accent6">
                    <a:lumMod val="50000"/>
                  </a:schemeClr>
                </a:solidFill>
                <a:effectLst/>
                <a:latin typeface="Arial Narrow" panose="020B0606020202030204" pitchFamily="34" charset="0"/>
              </a:rPr>
              <a:t> </a:t>
            </a:r>
          </a:p>
          <a:p>
            <a:pPr algn="just">
              <a:spcBef>
                <a:spcPct val="0"/>
              </a:spcBef>
            </a:pPr>
            <a:r>
              <a:rPr lang="es-ES" altLang="es-AR" sz="1800" dirty="0" smtClean="0">
                <a:latin typeface="Arial" panose="020B0604020202020204" pitchFamily="34" charset="0"/>
                <a:cs typeface="Times New Roman" panose="02020603050405020304" pitchFamily="18" charset="0"/>
              </a:rPr>
              <a:t>                  Art..52 L.A.S. (para los trabajadores amparados por las garantías del art. 40, 48 y 50) </a:t>
            </a:r>
            <a:endParaRPr lang="es-AR" altLang="es-AR" sz="1100" dirty="0" smtClean="0">
              <a:latin typeface="Arial" panose="020B0604020202020204" pitchFamily="34" charset="0"/>
            </a:endParaRPr>
          </a:p>
          <a:p>
            <a:pPr lvl="1" algn="just">
              <a:spcBef>
                <a:spcPct val="0"/>
              </a:spcBef>
              <a:buClrTx/>
              <a:buSzTx/>
            </a:pPr>
            <a:r>
              <a:rPr lang="es-ES" altLang="es-AR" sz="1800" dirty="0" smtClean="0">
                <a:latin typeface="Arial" panose="020B0604020202020204" pitchFamily="34" charset="0"/>
                <a:cs typeface="Times New Roman" panose="02020603050405020304" pitchFamily="18" charset="0"/>
              </a:rPr>
              <a:t> </a:t>
            </a:r>
            <a:endParaRPr lang="es-ES" altLang="es-AR" sz="1800" dirty="0">
              <a:latin typeface="Arial" panose="020B0604020202020204" pitchFamily="34" charset="0"/>
              <a:cs typeface="Times New Roman" panose="02020603050405020304" pitchFamily="18" charset="0"/>
            </a:endParaRPr>
          </a:p>
          <a:p>
            <a:pPr lvl="1" algn="just">
              <a:spcBef>
                <a:spcPct val="0"/>
              </a:spcBef>
              <a:buClrTx/>
              <a:buSzTx/>
              <a:buFont typeface="Symbol" panose="05050102010706020507" pitchFamily="18" charset="2"/>
              <a:buChar char=""/>
            </a:pPr>
            <a:endParaRPr lang="es-ES" altLang="es-AR" sz="1100" dirty="0">
              <a:latin typeface="Arial" panose="020B0604020202020204" pitchFamily="34" charset="0"/>
            </a:endParaRPr>
          </a:p>
          <a:p>
            <a:pPr lvl="1" algn="just">
              <a:spcBef>
                <a:spcPct val="0"/>
              </a:spcBef>
              <a:buClrTx/>
              <a:buSzTx/>
              <a:buFont typeface="Symbol" panose="05050102010706020507" pitchFamily="18" charset="2"/>
              <a:buChar char=""/>
            </a:pPr>
            <a:endParaRPr lang="es-AR" altLang="es-AR" sz="1100" dirty="0">
              <a:latin typeface="Arial" panose="020B0604020202020204" pitchFamily="34" charset="0"/>
            </a:endParaRPr>
          </a:p>
          <a:p>
            <a:pPr lvl="1" algn="just">
              <a:lnSpc>
                <a:spcPct val="150000"/>
              </a:lnSpc>
              <a:spcBef>
                <a:spcPct val="0"/>
              </a:spcBef>
              <a:buClrTx/>
              <a:buSzTx/>
              <a:buFont typeface="Symbol" panose="05050102010706020507" pitchFamily="18" charset="2"/>
              <a:buChar char=""/>
            </a:pPr>
            <a:r>
              <a:rPr lang="es-ES" altLang="es-AR" sz="2550" dirty="0">
                <a:latin typeface="Arial" panose="020B0604020202020204" pitchFamily="34" charset="0"/>
                <a:cs typeface="Times New Roman" panose="02020603050405020304" pitchFamily="18" charset="0"/>
              </a:rPr>
              <a:t>1</a:t>
            </a:r>
            <a:r>
              <a:rPr lang="es-ES" altLang="es-AR" sz="1800" dirty="0">
                <a:latin typeface="Arial" panose="020B0604020202020204" pitchFamily="34" charset="0"/>
                <a:cs typeface="Times New Roman" panose="02020603050405020304" pitchFamily="18" charset="0"/>
              </a:rPr>
              <a:t>.- </a:t>
            </a:r>
            <a:r>
              <a:rPr lang="es-ES" altLang="es-AR" b="1" i="1" u="sng" cap="small" dirty="0">
                <a:latin typeface="Arial" panose="020B0604020202020204" pitchFamily="34" charset="0"/>
                <a:cs typeface="Times New Roman" panose="02020603050405020304" pitchFamily="18" charset="0"/>
              </a:rPr>
              <a:t>Acción del empleador de exclusión de tutela por la vía sumarísima del Art. 47</a:t>
            </a:r>
            <a:r>
              <a:rPr lang="es-ES" altLang="es-AR" sz="1800" dirty="0">
                <a:latin typeface="Arial" panose="020B0604020202020204" pitchFamily="34" charset="0"/>
                <a:cs typeface="Times New Roman" panose="02020603050405020304" pitchFamily="18" charset="0"/>
              </a:rPr>
              <a:t>, </a:t>
            </a:r>
            <a:r>
              <a:rPr lang="es-ES" altLang="es-AR" sz="1800" cap="small" dirty="0">
                <a:latin typeface="Arial" panose="020B0604020202020204" pitchFamily="34" charset="0"/>
                <a:cs typeface="Times New Roman" panose="02020603050405020304" pitchFamily="18" charset="0"/>
              </a:rPr>
              <a:t>tendiente a que el juez lo autorice al empleador a despedir, suspender o modificar las condiciones de trabajo. La decisión del juez es definitiva, es decir lo decidido en la exclusión de tutela hace cosa juzgada y no es revisable en el juicio ordinario posterior. Esto significa que si se decide el despido, la suspensión o modificación de las condiciones de trabajo, pese a la decisión judicial en contrario, las acciones del trabajador, relativas a estos puntos, no necesitarán acreditación de la ilegitimidad de la medida.- Dentro de la acción podrá solicitar la medida cautelar,</a:t>
            </a:r>
            <a:endParaRPr lang="es-ES" altLang="es-AR" sz="2800" cap="small" dirty="0">
              <a:latin typeface="Arial" panose="020B0604020202020204" pitchFamily="34" charset="0"/>
            </a:endParaRPr>
          </a:p>
          <a:p>
            <a:endParaRPr lang="es-AR" sz="8000" cap="small" dirty="0">
              <a:solidFill>
                <a:schemeClr val="tx1">
                  <a:lumMod val="65000"/>
                  <a:lumOff val="35000"/>
                </a:schemeClr>
              </a:solidFill>
              <a:latin typeface="Arial Narrow" panose="020B0606020202030204" pitchFamily="34" charset="0"/>
            </a:endParaRPr>
          </a:p>
          <a:p>
            <a:endParaRPr lang="es-AR" dirty="0">
              <a:solidFill>
                <a:schemeClr val="accent1">
                  <a:lumMod val="50000"/>
                </a:schemeClr>
              </a:solidFill>
            </a:endParaRPr>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459" y="118879"/>
            <a:ext cx="1680504" cy="1394094"/>
          </a:xfrm>
          <a:prstGeom prst="rect">
            <a:avLst/>
          </a:prstGeom>
        </p:spPr>
      </p:pic>
      <p:sp>
        <p:nvSpPr>
          <p:cNvPr id="7" name="Marcador de pie de página 4"/>
          <p:cNvSpPr txBox="1">
            <a:spLocks/>
          </p:cNvSpPr>
          <p:nvPr/>
        </p:nvSpPr>
        <p:spPr>
          <a:xfrm>
            <a:off x="914400" y="6314147"/>
            <a:ext cx="10367889" cy="365125"/>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lang="en-US" sz="1600" b="1" smtClean="0">
                <a:solidFill>
                  <a:srgbClr val="002060"/>
                </a:solidFill>
              </a:rPr>
              <a:t>CONSEJO DIRECTIVO NACIONAL - ROBERTO FERNANDEZ CONDUCCION </a:t>
            </a:r>
            <a:endParaRPr lang="en-US" sz="1600" b="1" dirty="0">
              <a:solidFill>
                <a:srgbClr val="002060"/>
              </a:solidFill>
            </a:endParaRPr>
          </a:p>
        </p:txBody>
      </p:sp>
    </p:spTree>
    <p:extLst>
      <p:ext uri="{BB962C8B-B14F-4D97-AF65-F5344CB8AC3E}">
        <p14:creationId xmlns:p14="http://schemas.microsoft.com/office/powerpoint/2010/main" val="4103546681"/>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815926"/>
            <a:ext cx="9144000" cy="604911"/>
          </a:xfrm>
        </p:spPr>
        <p:txBody>
          <a:bodyPr>
            <a:noAutofit/>
          </a:bodyPr>
          <a:lstStyle/>
          <a:p>
            <a:r>
              <a:rPr lang="es-AR" sz="4400" dirty="0" smtClean="0"/>
              <a:t> </a:t>
            </a:r>
            <a:endParaRPr lang="es-AR" sz="4400" dirty="0"/>
          </a:p>
        </p:txBody>
      </p:sp>
      <p:sp>
        <p:nvSpPr>
          <p:cNvPr id="3" name="Subtítulo 2"/>
          <p:cNvSpPr>
            <a:spLocks noGrp="1"/>
          </p:cNvSpPr>
          <p:nvPr>
            <p:ph type="subTitle" idx="1"/>
          </p:nvPr>
        </p:nvSpPr>
        <p:spPr>
          <a:xfrm>
            <a:off x="987524" y="0"/>
            <a:ext cx="10984082" cy="6392216"/>
          </a:xfrm>
          <a:blipFill>
            <a:blip r:embed="rId2">
              <a:alphaModFix amt="44000"/>
            </a:blip>
            <a:stretch>
              <a:fillRect/>
            </a:stretch>
          </a:blipFill>
        </p:spPr>
        <p:txBody>
          <a:bodyPr anchor="ctr">
            <a:normAutofit/>
          </a:bodyPr>
          <a:lstStyle/>
          <a:p>
            <a:endParaRPr lang="es-AR" sz="8000" cap="small" dirty="0" smtClean="0">
              <a:solidFill>
                <a:schemeClr val="accent1">
                  <a:lumMod val="50000"/>
                </a:schemeClr>
              </a:solidFill>
              <a:effectLst/>
              <a:latin typeface="Arial Narrow" panose="020B0606020202030204" pitchFamily="34" charset="0"/>
            </a:endParaRPr>
          </a:p>
          <a:p>
            <a:r>
              <a:rPr lang="es-AR" sz="5000" cap="small" dirty="0" smtClean="0">
                <a:solidFill>
                  <a:schemeClr val="accent6">
                    <a:lumMod val="50000"/>
                  </a:schemeClr>
                </a:solidFill>
                <a:effectLst/>
                <a:latin typeface="Arial Narrow" panose="020B0606020202030204" pitchFamily="34" charset="0"/>
              </a:rPr>
              <a:t>LAS TRES ACCIONES</a:t>
            </a:r>
            <a:r>
              <a:rPr lang="es-AR" sz="8000" cap="small" dirty="0" smtClean="0">
                <a:solidFill>
                  <a:schemeClr val="accent6">
                    <a:lumMod val="50000"/>
                  </a:schemeClr>
                </a:solidFill>
                <a:effectLst/>
                <a:latin typeface="Arial Narrow" panose="020B0606020202030204" pitchFamily="34" charset="0"/>
              </a:rPr>
              <a:t> </a:t>
            </a:r>
          </a:p>
          <a:p>
            <a:pPr algn="just">
              <a:spcBef>
                <a:spcPct val="0"/>
              </a:spcBef>
            </a:pPr>
            <a:r>
              <a:rPr lang="es-ES" altLang="es-AR" sz="1800" dirty="0" smtClean="0">
                <a:latin typeface="Arial" panose="020B0604020202020204" pitchFamily="34" charset="0"/>
                <a:cs typeface="Times New Roman" panose="02020603050405020304" pitchFamily="18" charset="0"/>
              </a:rPr>
              <a:t>                  Art..52 L.A.S. (para los trabajadores amparados por las garantías del art. 40, 48 y 50) </a:t>
            </a:r>
            <a:endParaRPr lang="es-AR" altLang="es-AR" sz="1100" dirty="0" smtClean="0">
              <a:latin typeface="Arial" panose="020B0604020202020204" pitchFamily="34" charset="0"/>
            </a:endParaRPr>
          </a:p>
          <a:p>
            <a:pPr lvl="1" algn="just">
              <a:spcBef>
                <a:spcPct val="0"/>
              </a:spcBef>
              <a:buClrTx/>
              <a:buSzTx/>
            </a:pPr>
            <a:r>
              <a:rPr lang="es-ES" altLang="es-AR" sz="1800" dirty="0" smtClean="0">
                <a:latin typeface="Arial" panose="020B0604020202020204" pitchFamily="34" charset="0"/>
                <a:cs typeface="Times New Roman" panose="02020603050405020304" pitchFamily="18" charset="0"/>
              </a:rPr>
              <a:t> </a:t>
            </a:r>
            <a:endParaRPr lang="es-ES" altLang="es-AR" sz="1800" dirty="0">
              <a:latin typeface="Arial" panose="020B0604020202020204" pitchFamily="34" charset="0"/>
              <a:cs typeface="Times New Roman" panose="02020603050405020304" pitchFamily="18" charset="0"/>
            </a:endParaRPr>
          </a:p>
          <a:p>
            <a:pPr lvl="1" algn="just">
              <a:spcBef>
                <a:spcPct val="0"/>
              </a:spcBef>
              <a:buClrTx/>
              <a:buSzTx/>
              <a:buFont typeface="Symbol" panose="05050102010706020507" pitchFamily="18" charset="2"/>
              <a:buChar char=""/>
            </a:pPr>
            <a:endParaRPr lang="es-ES" altLang="es-AR" sz="1100" dirty="0">
              <a:latin typeface="Arial" panose="020B0604020202020204" pitchFamily="34" charset="0"/>
            </a:endParaRPr>
          </a:p>
          <a:p>
            <a:pPr lvl="1" algn="just">
              <a:spcBef>
                <a:spcPct val="0"/>
              </a:spcBef>
              <a:buClrTx/>
              <a:buSzTx/>
              <a:buFont typeface="Symbol" panose="05050102010706020507" pitchFamily="18" charset="2"/>
              <a:buChar char=""/>
            </a:pPr>
            <a:endParaRPr lang="es-AR" altLang="es-AR" sz="1100" dirty="0">
              <a:latin typeface="Arial" panose="020B0604020202020204" pitchFamily="34" charset="0"/>
            </a:endParaRPr>
          </a:p>
          <a:p>
            <a:pPr lvl="1" algn="just" defTabSz="457200">
              <a:lnSpc>
                <a:spcPct val="150000"/>
              </a:lnSpc>
              <a:spcBef>
                <a:spcPct val="0"/>
              </a:spcBef>
            </a:pPr>
            <a:r>
              <a:rPr lang="es-ES" altLang="es-AR" sz="2450" dirty="0">
                <a:solidFill>
                  <a:prstClr val="black"/>
                </a:solidFill>
                <a:latin typeface="Arial" panose="020B0604020202020204" pitchFamily="34" charset="0"/>
                <a:cs typeface="Times New Roman" panose="02020603050405020304" pitchFamily="18" charset="0"/>
              </a:rPr>
              <a:t>2.-</a:t>
            </a:r>
            <a:r>
              <a:rPr lang="es-ES" altLang="es-AR" sz="1800" dirty="0">
                <a:solidFill>
                  <a:prstClr val="black"/>
                </a:solidFill>
                <a:latin typeface="Arial" panose="020B0604020202020204" pitchFamily="34" charset="0"/>
                <a:cs typeface="Times New Roman" panose="02020603050405020304" pitchFamily="18" charset="0"/>
              </a:rPr>
              <a:t> </a:t>
            </a:r>
            <a:r>
              <a:rPr lang="es-ES" altLang="es-AR" b="1" i="1" u="sng" cap="small" dirty="0">
                <a:solidFill>
                  <a:prstClr val="black"/>
                </a:solidFill>
                <a:latin typeface="Arial" panose="020B0604020202020204" pitchFamily="34" charset="0"/>
                <a:cs typeface="Times New Roman" panose="02020603050405020304" pitchFamily="18" charset="0"/>
              </a:rPr>
              <a:t>Acción de </a:t>
            </a:r>
            <a:r>
              <a:rPr lang="es-ES" altLang="es-AR" b="1" i="1" u="sng" cap="small" dirty="0" smtClean="0">
                <a:solidFill>
                  <a:prstClr val="black"/>
                </a:solidFill>
                <a:latin typeface="Arial" panose="020B0604020202020204" pitchFamily="34" charset="0"/>
                <a:cs typeface="Times New Roman" panose="02020603050405020304" pitchFamily="18" charset="0"/>
              </a:rPr>
              <a:t>reinstalación a </a:t>
            </a:r>
            <a:r>
              <a:rPr lang="es-ES" altLang="es-AR" b="1" i="1" u="sng" cap="small" dirty="0">
                <a:solidFill>
                  <a:prstClr val="black"/>
                </a:solidFill>
                <a:latin typeface="Arial" panose="020B0604020202020204" pitchFamily="34" charset="0"/>
                <a:cs typeface="Times New Roman" panose="02020603050405020304" pitchFamily="18" charset="0"/>
              </a:rPr>
              <a:t>solicitud del trabajador por la vía sumarísima del art. </a:t>
            </a:r>
            <a:r>
              <a:rPr lang="es-ES" altLang="es-AR" b="1" i="1" u="sng" cap="small" dirty="0" smtClean="0">
                <a:solidFill>
                  <a:prstClr val="black"/>
                </a:solidFill>
                <a:latin typeface="Arial" panose="020B0604020202020204" pitchFamily="34" charset="0"/>
                <a:cs typeface="Times New Roman" panose="02020603050405020304" pitchFamily="18" charset="0"/>
              </a:rPr>
              <a:t>47 L.A.S:</a:t>
            </a:r>
            <a:r>
              <a:rPr lang="es-ES" altLang="es-AR" sz="1800" dirty="0" smtClean="0">
                <a:solidFill>
                  <a:prstClr val="black"/>
                </a:solidFill>
                <a:latin typeface="Arial" panose="020B0604020202020204" pitchFamily="34" charset="0"/>
                <a:cs typeface="Times New Roman" panose="02020603050405020304" pitchFamily="18" charset="0"/>
              </a:rPr>
              <a:t>    </a:t>
            </a:r>
            <a:r>
              <a:rPr lang="es-ES" altLang="es-AR" sz="1800" cap="small" dirty="0">
                <a:solidFill>
                  <a:prstClr val="black"/>
                </a:solidFill>
                <a:latin typeface="Arial" panose="020B0604020202020204" pitchFamily="34" charset="0"/>
                <a:cs typeface="Times New Roman" panose="02020603050405020304" pitchFamily="18" charset="0"/>
              </a:rPr>
              <a:t>Esta acción se acuerda cuando el empleador no acude al procedimiento de exclusión de tutela o cuando pese al pronunciamiento desfavorable para él en dicho pronunciamiento hiciera efectiva las medidas declaradas ilegítimas. Para esta hipótesis el juez puede aplicar al empleador que no cumpliere con la decisión firme las disposiciones del Art. 666 </a:t>
            </a:r>
            <a:r>
              <a:rPr lang="es-ES" altLang="es-AR" sz="1800" cap="small" dirty="0" smtClean="0">
                <a:solidFill>
                  <a:prstClr val="black"/>
                </a:solidFill>
                <a:latin typeface="Arial" panose="020B0604020202020204" pitchFamily="34" charset="0"/>
                <a:cs typeface="Times New Roman" panose="02020603050405020304" pitchFamily="18" charset="0"/>
              </a:rPr>
              <a:t>bis del Código Civil . (Condenas conminatorias multas)</a:t>
            </a:r>
            <a:r>
              <a:rPr lang="es-ES" altLang="es-AR" sz="1800" dirty="0" smtClean="0">
                <a:solidFill>
                  <a:prstClr val="black"/>
                </a:solidFill>
                <a:latin typeface="Arial" panose="020B0604020202020204" pitchFamily="34" charset="0"/>
                <a:cs typeface="Times New Roman" panose="02020603050405020304" pitchFamily="18" charset="0"/>
              </a:rPr>
              <a:t>  </a:t>
            </a:r>
            <a:endParaRPr lang="es-ES" altLang="es-AR" sz="1800" dirty="0">
              <a:solidFill>
                <a:prstClr val="black"/>
              </a:solidFill>
              <a:latin typeface="Arial" panose="020B0604020202020204" pitchFamily="34" charset="0"/>
              <a:cs typeface="Times New Roman" panose="02020603050405020304" pitchFamily="18" charset="0"/>
            </a:endParaRPr>
          </a:p>
          <a:p>
            <a:pPr lvl="1" algn="just">
              <a:lnSpc>
                <a:spcPct val="150000"/>
              </a:lnSpc>
              <a:spcBef>
                <a:spcPct val="0"/>
              </a:spcBef>
              <a:buClrTx/>
              <a:buSzTx/>
            </a:pPr>
            <a:endParaRPr lang="es-AR" sz="8000" cap="small" dirty="0">
              <a:solidFill>
                <a:schemeClr val="tx1">
                  <a:lumMod val="65000"/>
                  <a:lumOff val="35000"/>
                </a:schemeClr>
              </a:solidFill>
              <a:latin typeface="Arial Narrow" panose="020B0606020202030204" pitchFamily="34" charset="0"/>
            </a:endParaRPr>
          </a:p>
          <a:p>
            <a:endParaRPr lang="es-AR" dirty="0">
              <a:solidFill>
                <a:schemeClr val="accent1">
                  <a:lumMod val="50000"/>
                </a:schemeClr>
              </a:solidFill>
            </a:endParaRPr>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459" y="118879"/>
            <a:ext cx="1680504" cy="1394094"/>
          </a:xfrm>
          <a:prstGeom prst="rect">
            <a:avLst/>
          </a:prstGeom>
        </p:spPr>
      </p:pic>
      <p:sp>
        <p:nvSpPr>
          <p:cNvPr id="7" name="Marcador de pie de página 4"/>
          <p:cNvSpPr txBox="1">
            <a:spLocks/>
          </p:cNvSpPr>
          <p:nvPr/>
        </p:nvSpPr>
        <p:spPr>
          <a:xfrm>
            <a:off x="914400" y="6314147"/>
            <a:ext cx="10367889" cy="365125"/>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lang="en-US" sz="1600" b="1" smtClean="0">
                <a:solidFill>
                  <a:srgbClr val="002060"/>
                </a:solidFill>
              </a:rPr>
              <a:t>CONSEJO DIRECTIVO NACIONAL - ROBERTO FERNANDEZ CONDUCCION </a:t>
            </a:r>
            <a:endParaRPr lang="en-US" sz="1600" b="1" dirty="0">
              <a:solidFill>
                <a:srgbClr val="002060"/>
              </a:solidFill>
            </a:endParaRPr>
          </a:p>
        </p:txBody>
      </p:sp>
    </p:spTree>
    <p:extLst>
      <p:ext uri="{BB962C8B-B14F-4D97-AF65-F5344CB8AC3E}">
        <p14:creationId xmlns:p14="http://schemas.microsoft.com/office/powerpoint/2010/main" val="2663783484"/>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815926"/>
            <a:ext cx="9144000" cy="604911"/>
          </a:xfrm>
        </p:spPr>
        <p:txBody>
          <a:bodyPr>
            <a:noAutofit/>
          </a:bodyPr>
          <a:lstStyle/>
          <a:p>
            <a:r>
              <a:rPr lang="es-AR" sz="4400" dirty="0" smtClean="0"/>
              <a:t> </a:t>
            </a:r>
            <a:endParaRPr lang="es-AR" sz="4400" dirty="0"/>
          </a:p>
        </p:txBody>
      </p:sp>
      <p:sp>
        <p:nvSpPr>
          <p:cNvPr id="3" name="Subtítulo 2"/>
          <p:cNvSpPr>
            <a:spLocks noGrp="1"/>
          </p:cNvSpPr>
          <p:nvPr>
            <p:ph type="subTitle" idx="1"/>
          </p:nvPr>
        </p:nvSpPr>
        <p:spPr>
          <a:xfrm>
            <a:off x="815582" y="465784"/>
            <a:ext cx="10990936" cy="6392216"/>
          </a:xfrm>
          <a:blipFill>
            <a:blip r:embed="rId2">
              <a:alphaModFix amt="44000"/>
            </a:blip>
            <a:stretch>
              <a:fillRect/>
            </a:stretch>
          </a:blipFill>
        </p:spPr>
        <p:txBody>
          <a:bodyPr anchor="ctr">
            <a:normAutofit fontScale="70000" lnSpcReduction="20000"/>
          </a:bodyPr>
          <a:lstStyle/>
          <a:p>
            <a:endParaRPr lang="es-AR" sz="8000" cap="small" dirty="0" smtClean="0">
              <a:solidFill>
                <a:schemeClr val="accent1">
                  <a:lumMod val="50000"/>
                </a:schemeClr>
              </a:solidFill>
              <a:effectLst/>
              <a:latin typeface="Arial Narrow" panose="020B0606020202030204" pitchFamily="34" charset="0"/>
            </a:endParaRPr>
          </a:p>
          <a:p>
            <a:r>
              <a:rPr lang="es-AR" sz="5000" cap="small" dirty="0" smtClean="0">
                <a:solidFill>
                  <a:schemeClr val="accent6">
                    <a:lumMod val="50000"/>
                  </a:schemeClr>
                </a:solidFill>
                <a:effectLst/>
                <a:latin typeface="Arial Narrow" panose="020B0606020202030204" pitchFamily="34" charset="0"/>
              </a:rPr>
              <a:t>LAS TRES ACCIONES</a:t>
            </a:r>
            <a:r>
              <a:rPr lang="es-AR" sz="8000" cap="small" dirty="0" smtClean="0">
                <a:solidFill>
                  <a:schemeClr val="accent6">
                    <a:lumMod val="50000"/>
                  </a:schemeClr>
                </a:solidFill>
                <a:effectLst/>
                <a:latin typeface="Arial Narrow" panose="020B0606020202030204" pitchFamily="34" charset="0"/>
              </a:rPr>
              <a:t> </a:t>
            </a:r>
          </a:p>
          <a:p>
            <a:pPr algn="just">
              <a:spcBef>
                <a:spcPct val="0"/>
              </a:spcBef>
            </a:pPr>
            <a:r>
              <a:rPr lang="es-ES" altLang="es-AR" sz="1800" dirty="0" smtClean="0">
                <a:latin typeface="Arial" panose="020B0604020202020204" pitchFamily="34" charset="0"/>
                <a:cs typeface="Times New Roman" panose="02020603050405020304" pitchFamily="18" charset="0"/>
              </a:rPr>
              <a:t>                  </a:t>
            </a:r>
            <a:r>
              <a:rPr lang="es-ES" altLang="es-AR" sz="2300" dirty="0" smtClean="0">
                <a:latin typeface="Arial" panose="020B0604020202020204" pitchFamily="34" charset="0"/>
                <a:cs typeface="Times New Roman" panose="02020603050405020304" pitchFamily="18" charset="0"/>
              </a:rPr>
              <a:t>Art..52 L.A.S. (para los trabajadores amparados por las garantías del art. 40, 48 y 50)</a:t>
            </a:r>
            <a:r>
              <a:rPr lang="es-ES" altLang="es-AR" sz="1800" dirty="0" smtClean="0">
                <a:latin typeface="Arial" panose="020B0604020202020204" pitchFamily="34" charset="0"/>
                <a:cs typeface="Times New Roman" panose="02020603050405020304" pitchFamily="18" charset="0"/>
              </a:rPr>
              <a:t> </a:t>
            </a:r>
          </a:p>
          <a:p>
            <a:pPr algn="just">
              <a:spcBef>
                <a:spcPct val="0"/>
              </a:spcBef>
            </a:pPr>
            <a:endParaRPr lang="es-ES" altLang="es-AR" sz="1800" dirty="0">
              <a:latin typeface="Arial" panose="020B0604020202020204" pitchFamily="34" charset="0"/>
              <a:cs typeface="Times New Roman" panose="02020603050405020304" pitchFamily="18" charset="0"/>
            </a:endParaRPr>
          </a:p>
          <a:p>
            <a:pPr algn="just">
              <a:spcBef>
                <a:spcPct val="0"/>
              </a:spcBef>
            </a:pPr>
            <a:endParaRPr lang="es-ES" altLang="es-AR" sz="1800" dirty="0" smtClean="0">
              <a:latin typeface="Arial" panose="020B0604020202020204" pitchFamily="34" charset="0"/>
              <a:cs typeface="Times New Roman" panose="02020603050405020304" pitchFamily="18" charset="0"/>
            </a:endParaRPr>
          </a:p>
          <a:p>
            <a:pPr lvl="1" algn="just" defTabSz="457200">
              <a:lnSpc>
                <a:spcPct val="160000"/>
              </a:lnSpc>
              <a:spcBef>
                <a:spcPct val="0"/>
              </a:spcBef>
              <a:buFont typeface="Symbol" panose="05050102010706020507" pitchFamily="18" charset="2"/>
              <a:buChar char=""/>
            </a:pPr>
            <a:r>
              <a:rPr lang="es-ES" altLang="es-AR" sz="2900" dirty="0">
                <a:solidFill>
                  <a:prstClr val="black"/>
                </a:solidFill>
                <a:latin typeface="Arial" panose="020B0604020202020204" pitchFamily="34" charset="0"/>
                <a:cs typeface="Times New Roman" panose="02020603050405020304" pitchFamily="18" charset="0"/>
              </a:rPr>
              <a:t>3</a:t>
            </a:r>
            <a:r>
              <a:rPr lang="es-ES" altLang="es-AR" sz="1800" dirty="0">
                <a:solidFill>
                  <a:prstClr val="black"/>
                </a:solidFill>
                <a:latin typeface="Arial" panose="020B0604020202020204" pitchFamily="34" charset="0"/>
                <a:cs typeface="Times New Roman" panose="02020603050405020304" pitchFamily="18" charset="0"/>
              </a:rPr>
              <a:t>.- </a:t>
            </a:r>
            <a:r>
              <a:rPr lang="es-ES" altLang="es-AR" sz="2500" b="1" i="1" u="sng" cap="small" dirty="0">
                <a:solidFill>
                  <a:prstClr val="black"/>
                </a:solidFill>
                <a:latin typeface="Arial" panose="020B0604020202020204" pitchFamily="34" charset="0"/>
                <a:cs typeface="Times New Roman" panose="02020603050405020304" pitchFamily="18" charset="0"/>
              </a:rPr>
              <a:t>Acción ordinaria del trabajador por indemnizaciones derivadas de un despido indirecto agravadas por la violación de garantía de estabilidad en el cargo (Art.48)</a:t>
            </a:r>
            <a:r>
              <a:rPr lang="es-ES" altLang="es-AR" sz="2500" dirty="0">
                <a:solidFill>
                  <a:prstClr val="black"/>
                </a:solidFill>
                <a:latin typeface="Arial" panose="020B0604020202020204" pitchFamily="34" charset="0"/>
                <a:cs typeface="Times New Roman" panose="02020603050405020304" pitchFamily="18" charset="0"/>
              </a:rPr>
              <a:t> </a:t>
            </a:r>
            <a:r>
              <a:rPr lang="es-ES" altLang="es-AR" sz="2400" cap="small" dirty="0">
                <a:solidFill>
                  <a:prstClr val="black"/>
                </a:solidFill>
                <a:latin typeface="Arial" panose="020B0604020202020204" pitchFamily="34" charset="0"/>
                <a:cs typeface="Times New Roman" panose="02020603050405020304" pitchFamily="18" charset="0"/>
              </a:rPr>
              <a:t>Esta acción, si es </a:t>
            </a:r>
            <a:r>
              <a:rPr lang="es-ES" altLang="es-AR" sz="2400" cap="small" dirty="0" smtClean="0">
                <a:solidFill>
                  <a:prstClr val="black"/>
                </a:solidFill>
                <a:latin typeface="Arial" panose="020B0604020202020204" pitchFamily="34" charset="0"/>
                <a:cs typeface="Times New Roman" panose="02020603050405020304" pitchFamily="18" charset="0"/>
              </a:rPr>
              <a:t>posteriori </a:t>
            </a:r>
            <a:r>
              <a:rPr lang="es-ES" altLang="es-AR" sz="2400" cap="small" dirty="0">
                <a:solidFill>
                  <a:prstClr val="black"/>
                </a:solidFill>
                <a:latin typeface="Arial" panose="020B0604020202020204" pitchFamily="34" charset="0"/>
                <a:cs typeface="Times New Roman" panose="02020603050405020304" pitchFamily="18" charset="0"/>
              </a:rPr>
              <a:t>a la decisión sobre la exclusión de tutela no aceptada, permite invocar el pronunciamiento judicial emitido en juicio sumarísimo con carácter de cosa juzgada.-Si el trabajador se da por despedido durante el procedimiento de exclusión de la tutela, tendrá que probar la legitimidad de la medida. Si el empleador no acciona por exclusión de la tutela, omite un requisito formal que hace a la legitimidad de su acto, por lo que el despido, la suspensión o la modificación de las condiciones de trabajo, deben considerarse por ese solo hecho ilegítimas, originando derecho a las indemnizaciones pertinentes. </a:t>
            </a:r>
            <a:r>
              <a:rPr lang="es-ES" altLang="es-AR" sz="2400" u="dbl" cap="small" dirty="0">
                <a:solidFill>
                  <a:prstClr val="black"/>
                </a:solidFill>
                <a:latin typeface="Arial" panose="020B0604020202020204" pitchFamily="34" charset="0"/>
                <a:cs typeface="Times New Roman" panose="02020603050405020304" pitchFamily="18" charset="0"/>
              </a:rPr>
              <a:t>O sea, que la toma de medidas por el empleador sin el ejercicio de la acción de exclusión, constituyen injuria suficiente como para considerar al despido, la suspensión o las modificaciones de las condiciones de trabajo, ilegítimos.-</a:t>
            </a:r>
            <a:r>
              <a:rPr lang="es-ES" altLang="es-AR" sz="2400" cap="small" dirty="0">
                <a:solidFill>
                  <a:prstClr val="black"/>
                </a:solidFill>
                <a:latin typeface="Arial" panose="020B0604020202020204" pitchFamily="34" charset="0"/>
                <a:cs typeface="Times New Roman" panose="02020603050405020304" pitchFamily="18" charset="0"/>
              </a:rPr>
              <a:t>        </a:t>
            </a:r>
            <a:r>
              <a:rPr lang="es-ES" altLang="es-AR" sz="2400" b="1" i="1" u="sng" cap="small" dirty="0">
                <a:solidFill>
                  <a:prstClr val="black"/>
                </a:solidFill>
                <a:latin typeface="Arial" panose="020B0604020202020204" pitchFamily="34" charset="0"/>
                <a:cs typeface="Times New Roman" panose="02020603050405020304" pitchFamily="18" charset="0"/>
              </a:rPr>
              <a:t>  </a:t>
            </a:r>
            <a:endParaRPr lang="es-ES" altLang="es-AR" sz="2400" cap="small" dirty="0">
              <a:solidFill>
                <a:prstClr val="black"/>
              </a:solidFill>
              <a:latin typeface="Arial" panose="020B0604020202020204" pitchFamily="34" charset="0"/>
            </a:endParaRPr>
          </a:p>
          <a:p>
            <a:pPr algn="just">
              <a:lnSpc>
                <a:spcPct val="160000"/>
              </a:lnSpc>
              <a:spcBef>
                <a:spcPct val="0"/>
              </a:spcBef>
            </a:pPr>
            <a:endParaRPr lang="es-AR" altLang="es-AR" sz="1100" dirty="0" smtClean="0">
              <a:latin typeface="Arial" panose="020B0604020202020204" pitchFamily="34" charset="0"/>
            </a:endParaRPr>
          </a:p>
          <a:p>
            <a:pPr lvl="1" algn="just">
              <a:lnSpc>
                <a:spcPct val="160000"/>
              </a:lnSpc>
              <a:spcBef>
                <a:spcPct val="0"/>
              </a:spcBef>
              <a:buClrTx/>
              <a:buSzTx/>
            </a:pPr>
            <a:r>
              <a:rPr lang="es-ES" altLang="es-AR" sz="1800" dirty="0" smtClean="0">
                <a:latin typeface="Arial" panose="020B0604020202020204" pitchFamily="34" charset="0"/>
                <a:cs typeface="Times New Roman" panose="02020603050405020304" pitchFamily="18" charset="0"/>
              </a:rPr>
              <a:t> </a:t>
            </a:r>
            <a:endParaRPr lang="es-ES" altLang="es-AR" sz="1800" dirty="0">
              <a:latin typeface="Arial" panose="020B0604020202020204" pitchFamily="34" charset="0"/>
              <a:cs typeface="Times New Roman" panose="02020603050405020304" pitchFamily="18" charset="0"/>
            </a:endParaRPr>
          </a:p>
          <a:p>
            <a:pPr lvl="1" algn="just">
              <a:spcBef>
                <a:spcPct val="0"/>
              </a:spcBef>
              <a:buClrTx/>
              <a:buSzTx/>
              <a:buFont typeface="Symbol" panose="05050102010706020507" pitchFamily="18" charset="2"/>
              <a:buChar char=""/>
            </a:pPr>
            <a:endParaRPr lang="es-ES" altLang="es-AR" sz="1100" dirty="0">
              <a:latin typeface="Arial" panose="020B0604020202020204" pitchFamily="34" charset="0"/>
            </a:endParaRPr>
          </a:p>
          <a:p>
            <a:pPr lvl="1" algn="just">
              <a:spcBef>
                <a:spcPct val="0"/>
              </a:spcBef>
              <a:buClrTx/>
              <a:buSzTx/>
              <a:buFont typeface="Symbol" panose="05050102010706020507" pitchFamily="18" charset="2"/>
              <a:buChar char=""/>
            </a:pPr>
            <a:endParaRPr lang="es-AR" altLang="es-AR" sz="1100" dirty="0">
              <a:latin typeface="Arial" panose="020B0604020202020204" pitchFamily="34" charset="0"/>
            </a:endParaRPr>
          </a:p>
          <a:p>
            <a:endParaRPr lang="es-AR" sz="8000" cap="small" dirty="0">
              <a:solidFill>
                <a:schemeClr val="tx1">
                  <a:lumMod val="65000"/>
                  <a:lumOff val="35000"/>
                </a:schemeClr>
              </a:solidFill>
              <a:latin typeface="Arial Narrow" panose="020B0606020202030204" pitchFamily="34" charset="0"/>
            </a:endParaRPr>
          </a:p>
          <a:p>
            <a:endParaRPr lang="es-AR" dirty="0">
              <a:solidFill>
                <a:schemeClr val="accent1">
                  <a:lumMod val="50000"/>
                </a:schemeClr>
              </a:solidFill>
            </a:endParaRPr>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459" y="118879"/>
            <a:ext cx="1680504" cy="1394094"/>
          </a:xfrm>
          <a:prstGeom prst="rect">
            <a:avLst/>
          </a:prstGeom>
        </p:spPr>
      </p:pic>
      <p:sp>
        <p:nvSpPr>
          <p:cNvPr id="7" name="Marcador de pie de página 4"/>
          <p:cNvSpPr txBox="1">
            <a:spLocks/>
          </p:cNvSpPr>
          <p:nvPr/>
        </p:nvSpPr>
        <p:spPr>
          <a:xfrm>
            <a:off x="914400" y="6314147"/>
            <a:ext cx="10367889" cy="365125"/>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lang="en-US" sz="1600" b="1" smtClean="0">
                <a:solidFill>
                  <a:srgbClr val="002060"/>
                </a:solidFill>
              </a:rPr>
              <a:t>CONSEJO DIRECTIVO NACIONAL - ROBERTO FERNANDEZ CONDUCCION </a:t>
            </a:r>
            <a:endParaRPr lang="en-US" sz="1600" b="1" dirty="0">
              <a:solidFill>
                <a:srgbClr val="002060"/>
              </a:solidFill>
            </a:endParaRPr>
          </a:p>
        </p:txBody>
      </p:sp>
    </p:spTree>
    <p:extLst>
      <p:ext uri="{BB962C8B-B14F-4D97-AF65-F5344CB8AC3E}">
        <p14:creationId xmlns:p14="http://schemas.microsoft.com/office/powerpoint/2010/main" val="2298715015"/>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0000"/>
            <a:lum/>
          </a:blip>
          <a:srcRect/>
          <a:stretch>
            <a:fillRect t="-8000" b="-8000"/>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2475914" y="404194"/>
            <a:ext cx="9144000" cy="497431"/>
          </a:xfrm>
        </p:spPr>
        <p:txBody>
          <a:bodyPr anchor="ctr">
            <a:normAutofit/>
          </a:bodyPr>
          <a:lstStyle/>
          <a:p>
            <a:pPr algn="l"/>
            <a:r>
              <a:rPr lang="es-AR" sz="2400" b="1" i="1" dirty="0" smtClean="0">
                <a:solidFill>
                  <a:schemeClr val="accent2">
                    <a:lumMod val="75000"/>
                  </a:schemeClr>
                </a:solidFill>
              </a:rPr>
              <a:t>LIQUIDACION DE HABERES MENSUALES  (CORTA DISTANCIA)</a:t>
            </a:r>
            <a:endParaRPr lang="es-AR" sz="2400" b="1" i="1" dirty="0">
              <a:solidFill>
                <a:schemeClr val="accent2">
                  <a:lumMod val="75000"/>
                </a:schemeClr>
              </a:solidFill>
            </a:endParaRPr>
          </a:p>
        </p:txBody>
      </p:sp>
      <p:sp>
        <p:nvSpPr>
          <p:cNvPr id="3" name="Subtítulo 2"/>
          <p:cNvSpPr>
            <a:spLocks noGrp="1"/>
          </p:cNvSpPr>
          <p:nvPr>
            <p:ph type="subTitle" idx="1"/>
          </p:nvPr>
        </p:nvSpPr>
        <p:spPr>
          <a:xfrm>
            <a:off x="1895329" y="1042759"/>
            <a:ext cx="10000580" cy="5380718"/>
          </a:xfrm>
          <a:noFill/>
        </p:spPr>
        <p:txBody>
          <a:bodyPr>
            <a:normAutofit fontScale="85000" lnSpcReduction="10000"/>
          </a:bodyPr>
          <a:lstStyle/>
          <a:p>
            <a:r>
              <a:rPr lang="es-AR" sz="2800" b="1" i="1" u="sng" dirty="0" smtClean="0">
                <a:solidFill>
                  <a:schemeClr val="bg1"/>
                </a:solidFill>
              </a:rPr>
              <a:t>SUELDO ANUAL </a:t>
            </a:r>
            <a:r>
              <a:rPr lang="es-AR" sz="2800" b="1" i="1" u="sng" dirty="0" smtClean="0">
                <a:solidFill>
                  <a:schemeClr val="bg1"/>
                </a:solidFill>
              </a:rPr>
              <a:t>COMPLEMENTARIO </a:t>
            </a:r>
            <a:endParaRPr lang="es-AR" sz="2800" b="1" i="1" u="sng" dirty="0" smtClean="0">
              <a:solidFill>
                <a:schemeClr val="bg1"/>
              </a:solidFill>
            </a:endParaRPr>
          </a:p>
          <a:p>
            <a:pPr marL="457200" indent="-457200" algn="just">
              <a:buAutoNum type="alphaLcParenR"/>
            </a:pPr>
            <a:r>
              <a:rPr lang="es-AR" dirty="0" smtClean="0">
                <a:solidFill>
                  <a:schemeClr val="tx1"/>
                </a:solidFill>
              </a:rPr>
              <a:t>EN LA 1RA. PARTE YA DEFINIMOS ESTE RUBRO SALARIAL AHORA DAREMOS ALGUNAS ESPECIFICACIONES:</a:t>
            </a:r>
          </a:p>
          <a:p>
            <a:pPr algn="l">
              <a:lnSpc>
                <a:spcPct val="150000"/>
              </a:lnSpc>
            </a:pPr>
            <a:r>
              <a:rPr lang="es-AR" b="1" cap="small" dirty="0">
                <a:solidFill>
                  <a:srgbClr val="1C1C1C"/>
                </a:solidFill>
                <a:latin typeface="&amp;quot"/>
              </a:rPr>
              <a:t>La metodología de cálculo consiste en el 50% (cincuenta por ciento) de la mayor remuneración mensual devengada por todo concepto dentro de cada uno de los semestres que culminan en los meses de junio y diciembre de cada </a:t>
            </a:r>
            <a:r>
              <a:rPr lang="es-AR" b="1" cap="small" dirty="0" smtClean="0">
                <a:solidFill>
                  <a:srgbClr val="1C1C1C"/>
                </a:solidFill>
                <a:latin typeface="&amp;quot"/>
              </a:rPr>
              <a:t>año</a:t>
            </a:r>
            <a:endParaRPr lang="es-AR" b="1" cap="small" dirty="0">
              <a:solidFill>
                <a:srgbClr val="1C1C1C"/>
              </a:solidFill>
              <a:latin typeface="&amp;quot"/>
            </a:endParaRPr>
          </a:p>
          <a:p>
            <a:pPr algn="l">
              <a:lnSpc>
                <a:spcPct val="150000"/>
              </a:lnSpc>
            </a:pPr>
            <a:r>
              <a:rPr lang="es-AR" b="1" cap="small" dirty="0">
                <a:solidFill>
                  <a:srgbClr val="1C1C1C"/>
                </a:solidFill>
                <a:latin typeface="&amp;quot"/>
              </a:rPr>
              <a:t>La reglamentación de la Ley 23041 (prevista en el decreto 1078/1984) dispone que </a:t>
            </a:r>
            <a:r>
              <a:rPr lang="es-AR" b="1" cap="small" dirty="0" smtClean="0">
                <a:solidFill>
                  <a:srgbClr val="1C1C1C"/>
                </a:solidFill>
                <a:latin typeface="&amp;quot"/>
              </a:rPr>
              <a:t>la liquidación </a:t>
            </a:r>
            <a:r>
              <a:rPr lang="es-AR" b="1" cap="small" dirty="0">
                <a:solidFill>
                  <a:srgbClr val="1C1C1C"/>
                </a:solidFill>
                <a:latin typeface="&amp;quot"/>
              </a:rPr>
              <a:t>del SAC deberá ser proporcional al tiempo trabajado en cada uno de los semestres en que se devenguen las remuneraciones computables. </a:t>
            </a:r>
          </a:p>
          <a:p>
            <a:pPr algn="l">
              <a:lnSpc>
                <a:spcPct val="150000"/>
              </a:lnSpc>
            </a:pPr>
            <a:r>
              <a:rPr lang="es-AR" b="1" cap="small" dirty="0">
                <a:solidFill>
                  <a:srgbClr val="1C1C1C"/>
                </a:solidFill>
                <a:latin typeface="&amp;quot"/>
              </a:rPr>
              <a:t>A los efectos del cálculo del SAC, para determinar la mayor remuneración mensual del semestre se deben considerar todos los conceptos remunerativos devengados en el semestre que corresponda. Por tal motivo, se deben incluir el sueldo</a:t>
            </a:r>
            <a:r>
              <a:rPr lang="es-AR" b="1" cap="small" dirty="0" smtClean="0">
                <a:solidFill>
                  <a:srgbClr val="1C1C1C"/>
                </a:solidFill>
                <a:latin typeface="&amp;quot"/>
              </a:rPr>
              <a:t>, </a:t>
            </a:r>
            <a:r>
              <a:rPr lang="es-AR" b="1" cap="small" dirty="0">
                <a:solidFill>
                  <a:srgbClr val="1C1C1C"/>
                </a:solidFill>
                <a:latin typeface="&amp;quot"/>
              </a:rPr>
              <a:t>gratificaciones</a:t>
            </a:r>
            <a:r>
              <a:rPr lang="es-AR" b="1" cap="small" dirty="0" smtClean="0">
                <a:solidFill>
                  <a:srgbClr val="1C1C1C"/>
                </a:solidFill>
                <a:latin typeface="&amp;quot"/>
              </a:rPr>
              <a:t>, </a:t>
            </a:r>
            <a:r>
              <a:rPr lang="es-AR" b="1" cap="small" dirty="0">
                <a:solidFill>
                  <a:srgbClr val="1C1C1C"/>
                </a:solidFill>
                <a:latin typeface="&amp;quot"/>
              </a:rPr>
              <a:t>viáticos remunerativos, horas extras, adicionales convencionales, etc., sin importar que dichos conceptos remunerativos sean circunstanciales ya que la ley no exige la condición de normal y/o habitual. Por el contrario, están excluidos los beneficios sociales, las sumas no remunerativas y los conceptos indemnizatorios. </a:t>
            </a:r>
          </a:p>
          <a:p>
            <a:pPr marL="457200" indent="-457200" algn="just">
              <a:buAutoNum type="alphaLcParenR"/>
            </a:pPr>
            <a:endParaRPr lang="es-AR" dirty="0" smtClean="0">
              <a:solidFill>
                <a:srgbClr val="002060"/>
              </a:solidFill>
            </a:endParaRPr>
          </a:p>
          <a:p>
            <a:pPr marL="457200" indent="-457200" algn="just">
              <a:buAutoNum type="alphaLcParenR"/>
            </a:pPr>
            <a:endParaRPr lang="es-AR" dirty="0" smtClean="0">
              <a:solidFill>
                <a:srgbClr val="002060"/>
              </a:solidFill>
            </a:endParaRPr>
          </a:p>
          <a:p>
            <a:endParaRPr lang="es-AR" dirty="0"/>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4825" y="118879"/>
            <a:ext cx="1680504" cy="1394094"/>
          </a:xfrm>
          <a:prstGeom prst="rect">
            <a:avLst/>
          </a:prstGeom>
        </p:spPr>
      </p:pic>
      <p:sp>
        <p:nvSpPr>
          <p:cNvPr id="5" name="Marcador de pie de página 4"/>
          <p:cNvSpPr txBox="1">
            <a:spLocks/>
          </p:cNvSpPr>
          <p:nvPr/>
        </p:nvSpPr>
        <p:spPr>
          <a:xfrm>
            <a:off x="914400" y="6314147"/>
            <a:ext cx="10367889" cy="365125"/>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lang="en-US" sz="1600" b="1" smtClean="0">
                <a:solidFill>
                  <a:srgbClr val="002060"/>
                </a:solidFill>
              </a:rPr>
              <a:t>CONSEJO DIRECTIVO NACIONAL - ROBERTO FERNANDEZ CONDUCCION </a:t>
            </a:r>
            <a:endParaRPr lang="en-US" sz="1600" b="1" dirty="0">
              <a:solidFill>
                <a:srgbClr val="002060"/>
              </a:solidFill>
            </a:endParaRPr>
          </a:p>
        </p:txBody>
      </p:sp>
    </p:spTree>
    <p:extLst>
      <p:ext uri="{BB962C8B-B14F-4D97-AF65-F5344CB8AC3E}">
        <p14:creationId xmlns:p14="http://schemas.microsoft.com/office/powerpoint/2010/main" val="4123151775"/>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0000"/>
            <a:lum/>
          </a:blip>
          <a:srcRect/>
          <a:stretch>
            <a:fillRect t="-8000" b="-8000"/>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2475914" y="457335"/>
            <a:ext cx="9144000" cy="497431"/>
          </a:xfrm>
        </p:spPr>
        <p:txBody>
          <a:bodyPr anchor="ctr">
            <a:normAutofit/>
          </a:bodyPr>
          <a:lstStyle/>
          <a:p>
            <a:pPr algn="l"/>
            <a:r>
              <a:rPr lang="es-AR" sz="2400" b="1" i="1" dirty="0" smtClean="0">
                <a:solidFill>
                  <a:schemeClr val="accent2">
                    <a:lumMod val="75000"/>
                  </a:schemeClr>
                </a:solidFill>
              </a:rPr>
              <a:t>               LIQUIDACION </a:t>
            </a:r>
            <a:r>
              <a:rPr lang="es-AR" sz="2400" b="1" i="1" dirty="0" smtClean="0">
                <a:solidFill>
                  <a:schemeClr val="accent2">
                    <a:lumMod val="75000"/>
                  </a:schemeClr>
                </a:solidFill>
              </a:rPr>
              <a:t>DE HABERES </a:t>
            </a:r>
            <a:r>
              <a:rPr lang="es-AR" sz="2400" b="1" i="1" dirty="0" smtClean="0">
                <a:solidFill>
                  <a:schemeClr val="accent2">
                    <a:lumMod val="75000"/>
                  </a:schemeClr>
                </a:solidFill>
              </a:rPr>
              <a:t>MENSUALES</a:t>
            </a:r>
            <a:endParaRPr lang="es-AR" sz="2400" b="1" i="1" dirty="0">
              <a:solidFill>
                <a:schemeClr val="accent2">
                  <a:lumMod val="75000"/>
                </a:schemeClr>
              </a:solidFill>
            </a:endParaRPr>
          </a:p>
        </p:txBody>
      </p:sp>
      <p:sp>
        <p:nvSpPr>
          <p:cNvPr id="3" name="Subtítulo 2"/>
          <p:cNvSpPr>
            <a:spLocks noGrp="1"/>
          </p:cNvSpPr>
          <p:nvPr>
            <p:ph type="subTitle" idx="1"/>
          </p:nvPr>
        </p:nvSpPr>
        <p:spPr>
          <a:xfrm>
            <a:off x="1895329" y="1293221"/>
            <a:ext cx="10000580" cy="5042263"/>
          </a:xfrm>
          <a:noFill/>
        </p:spPr>
        <p:txBody>
          <a:bodyPr>
            <a:normAutofit/>
          </a:bodyPr>
          <a:lstStyle/>
          <a:p>
            <a:r>
              <a:rPr lang="es-AR" sz="2800" b="1" i="1" u="sng" dirty="0" smtClean="0">
                <a:solidFill>
                  <a:schemeClr val="bg1"/>
                </a:solidFill>
              </a:rPr>
              <a:t> </a:t>
            </a:r>
          </a:p>
          <a:p>
            <a:pPr lvl="0" algn="just">
              <a:lnSpc>
                <a:spcPct val="150000"/>
              </a:lnSpc>
              <a:buClr>
                <a:srgbClr val="5FCBEF"/>
              </a:buClr>
            </a:pPr>
            <a:r>
              <a:rPr lang="es-AR" sz="1600" b="1" cap="small" dirty="0">
                <a:solidFill>
                  <a:srgbClr val="1C1C1C"/>
                </a:solidFill>
                <a:latin typeface="&amp;quot"/>
              </a:rPr>
              <a:t>Se debe abonar en dos cuotas, la primera cuota con vencimiento el 30 de junio y la segunda con vencimiento el 18 de diciembre de cada año.</a:t>
            </a:r>
          </a:p>
          <a:p>
            <a:pPr lvl="0" algn="just">
              <a:lnSpc>
                <a:spcPct val="150000"/>
              </a:lnSpc>
              <a:buClr>
                <a:srgbClr val="5FCBEF"/>
              </a:buClr>
            </a:pPr>
            <a:r>
              <a:rPr lang="es-AR" sz="1600" b="1" cap="small" dirty="0">
                <a:solidFill>
                  <a:srgbClr val="1C1C1C"/>
                </a:solidFill>
                <a:latin typeface="&amp;quot"/>
              </a:rPr>
              <a:t>Para poder determinar la segunda cuota del sueldo anual complementario, el empleador deberá estimar el salario correspondiente al mes de diciembre. Si dicha estimación no coincidiere con el salario efectivamente devengado, se deberá recalcular la segunda cuota del sueldo anual complementario, integrándose al salario del mes de diciembre la diferencia que resultare entre la cuota devengada y la cuota abonada el 18 de diciembre</a:t>
            </a:r>
            <a:r>
              <a:rPr lang="es-AR" sz="1600" b="1" cap="small" dirty="0" smtClean="0">
                <a:solidFill>
                  <a:srgbClr val="1C1C1C"/>
                </a:solidFill>
                <a:latin typeface="&amp;quot"/>
              </a:rPr>
              <a:t>.</a:t>
            </a:r>
          </a:p>
          <a:p>
            <a:pPr algn="just">
              <a:lnSpc>
                <a:spcPct val="150000"/>
              </a:lnSpc>
            </a:pPr>
            <a:r>
              <a:rPr lang="es-AR" sz="1600" b="1" cap="small" dirty="0" smtClean="0">
                <a:solidFill>
                  <a:srgbClr val="1C1C1C"/>
                </a:solidFill>
                <a:latin typeface="&amp;quot"/>
              </a:rPr>
              <a:t>En </a:t>
            </a:r>
            <a:r>
              <a:rPr lang="es-AR" sz="1600" b="1" cap="small" dirty="0">
                <a:solidFill>
                  <a:srgbClr val="1C1C1C"/>
                </a:solidFill>
                <a:latin typeface="&amp;quot"/>
              </a:rPr>
              <a:t>el caso de las pequeñas y medianas empresas la Ley 24467 (artículo 91) prevé la posibilidad de fraccionar el pago del SAC en hasta tres cuotas en el año; siendo condición necesaria que así lo disponga el convenio colectivo de trabajo aplicable según la actividad del empleador.</a:t>
            </a:r>
          </a:p>
          <a:p>
            <a:pPr lvl="0" algn="l">
              <a:buClr>
                <a:srgbClr val="5FCBEF"/>
              </a:buClr>
            </a:pPr>
            <a:endParaRPr lang="es-AR" sz="1500" b="1" dirty="0">
              <a:solidFill>
                <a:srgbClr val="1C1C1C"/>
              </a:solidFill>
              <a:latin typeface="&amp;quot"/>
            </a:endParaRPr>
          </a:p>
          <a:p>
            <a:pPr marL="457200" indent="-457200" algn="just">
              <a:buAutoNum type="alphaLcParenR"/>
            </a:pPr>
            <a:endParaRPr lang="es-AR" dirty="0" smtClean="0">
              <a:solidFill>
                <a:srgbClr val="002060"/>
              </a:solidFill>
            </a:endParaRPr>
          </a:p>
          <a:p>
            <a:endParaRPr lang="es-AR" dirty="0"/>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4825" y="118879"/>
            <a:ext cx="1680504" cy="1394094"/>
          </a:xfrm>
          <a:prstGeom prst="rect">
            <a:avLst/>
          </a:prstGeom>
        </p:spPr>
      </p:pic>
      <p:sp>
        <p:nvSpPr>
          <p:cNvPr id="5" name="Marcador de pie de página 4"/>
          <p:cNvSpPr txBox="1">
            <a:spLocks/>
          </p:cNvSpPr>
          <p:nvPr/>
        </p:nvSpPr>
        <p:spPr>
          <a:xfrm>
            <a:off x="914400" y="6314147"/>
            <a:ext cx="10367889" cy="365125"/>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r>
              <a:rPr lang="en-US" sz="1600" b="1" smtClean="0">
                <a:solidFill>
                  <a:srgbClr val="002060"/>
                </a:solidFill>
              </a:rPr>
              <a:t>CONSEJO DIRECTIVO NACIONAL - ROBERTO FERNANDEZ CONDUCCION </a:t>
            </a:r>
            <a:endParaRPr lang="en-US" sz="1600" b="1" dirty="0">
              <a:solidFill>
                <a:srgbClr val="002060"/>
              </a:solidFill>
            </a:endParaRPr>
          </a:p>
        </p:txBody>
      </p:sp>
    </p:spTree>
    <p:extLst>
      <p:ext uri="{BB962C8B-B14F-4D97-AF65-F5344CB8AC3E}">
        <p14:creationId xmlns:p14="http://schemas.microsoft.com/office/powerpoint/2010/main" val="3159623761"/>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TM04033919[[fn=Circuito]]</Template>
  <TotalTime>1017</TotalTime>
  <Words>2255</Words>
  <Application>Microsoft Office PowerPoint</Application>
  <PresentationFormat>Panorámica</PresentationFormat>
  <Paragraphs>166</Paragraphs>
  <Slides>19</Slides>
  <Notes>0</Notes>
  <HiddenSlides>0</HiddenSlides>
  <MMClips>0</MMClips>
  <ScaleCrop>false</ScaleCrop>
  <HeadingPairs>
    <vt:vector size="6" baseType="variant">
      <vt:variant>
        <vt:lpstr>Fuentes usadas</vt:lpstr>
      </vt:variant>
      <vt:variant>
        <vt:i4>11</vt:i4>
      </vt:variant>
      <vt:variant>
        <vt:lpstr>Tema</vt:lpstr>
      </vt:variant>
      <vt:variant>
        <vt:i4>2</vt:i4>
      </vt:variant>
      <vt:variant>
        <vt:lpstr>Títulos de diapositiva</vt:lpstr>
      </vt:variant>
      <vt:variant>
        <vt:i4>19</vt:i4>
      </vt:variant>
    </vt:vector>
  </HeadingPairs>
  <TitlesOfParts>
    <vt:vector size="32" baseType="lpstr">
      <vt:lpstr>&amp;quot</vt:lpstr>
      <vt:lpstr>Arial</vt:lpstr>
      <vt:lpstr>Arial Narrow</vt:lpstr>
      <vt:lpstr>Bahnschrift</vt:lpstr>
      <vt:lpstr>Bahnschrift Condensed</vt:lpstr>
      <vt:lpstr>Calibri</vt:lpstr>
      <vt:lpstr>Calibri Light</vt:lpstr>
      <vt:lpstr>Symbol</vt:lpstr>
      <vt:lpstr>Times New Roman</vt:lpstr>
      <vt:lpstr>Trebuchet MS</vt:lpstr>
      <vt:lpstr>Wingdings 3</vt:lpstr>
      <vt:lpstr>Tema de Office</vt:lpstr>
      <vt:lpstr>Faceta</vt:lpstr>
      <vt:lpstr>“LAS RELACIONES LABORALES – OBLIGACION SALARIAL”  SEGUNDA PARTE – ASPECTOS ESPECIALES </vt:lpstr>
      <vt:lpstr>La Estabilidad Impropia y el Caso de los Representantes Sindicales</vt:lpstr>
      <vt:lpstr>Protección: (delegados art. 40 , 48 y 50 L.A.S) </vt:lpstr>
      <vt:lpstr> </vt:lpstr>
      <vt:lpstr> </vt:lpstr>
      <vt:lpstr> </vt:lpstr>
      <vt:lpstr> </vt:lpstr>
      <vt:lpstr>LIQUIDACION DE HABERES MENSUALES  (CORTA DISTANCIA)</vt:lpstr>
      <vt:lpstr>               LIQUIDACION DE HABERES MENSUALES</vt:lpstr>
      <vt:lpstr>           LIQUIDACION DE HABERES MENSUALES</vt:lpstr>
      <vt:lpstr>LIQUIDACION DE HABERES MENSUALES</vt:lpstr>
      <vt:lpstr>LIQUIDACION DE HABERES MENSUALES  (CORTA DISTANCIA)</vt:lpstr>
      <vt:lpstr>                 LIQUIDACION DE HABERES MENSUALES</vt:lpstr>
      <vt:lpstr>LIQUIDACION DE HABERES MENSUALES  (CORTA DISTANCIA)</vt:lpstr>
      <vt:lpstr>LIQUIDACION DE HABERES MENSUALES  (CORTA DISTANCIA)</vt:lpstr>
      <vt:lpstr>LIQUIDACION DE HABERES MENSUALES  (CORTA DISTANCIA)</vt:lpstr>
      <vt:lpstr>LIQUIDACION DE HABERES MENSUALES  (CORTA DISTANCIA)</vt:lpstr>
      <vt:lpstr>              LIQUIDACION DE HABERES MENSUALES</vt:lpstr>
      <vt:lpstr>“LAS RELACIONES LABORALES – OBLIGACION SALARIAL”  SEGUNDA PARTE – ASPECTOS ESPECIALES  FIN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lklklklk</dc:title>
  <dc:creator>quein</dc:creator>
  <cp:lastModifiedBy>quein</cp:lastModifiedBy>
  <cp:revision>72</cp:revision>
  <dcterms:created xsi:type="dcterms:W3CDTF">2020-05-06T23:18:58Z</dcterms:created>
  <dcterms:modified xsi:type="dcterms:W3CDTF">2020-05-12T01:02:25Z</dcterms:modified>
</cp:coreProperties>
</file>