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0" r:id="rId1"/>
    <p:sldMasterId id="2147483829" r:id="rId2"/>
    <p:sldMasterId id="2147483846" r:id="rId3"/>
  </p:sldMasterIdLst>
  <p:notesMasterIdLst>
    <p:notesMasterId r:id="rId13"/>
  </p:notesMasterIdLst>
  <p:sldIdLst>
    <p:sldId id="256" r:id="rId4"/>
    <p:sldId id="264" r:id="rId5"/>
    <p:sldId id="263" r:id="rId6"/>
    <p:sldId id="265" r:id="rId7"/>
    <p:sldId id="266" r:id="rId8"/>
    <p:sldId id="267" r:id="rId9"/>
    <p:sldId id="269" r:id="rId10"/>
    <p:sldId id="270" r:id="rId11"/>
    <p:sldId id="27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2" d="100"/>
          <a:sy n="52" d="100"/>
        </p:scale>
        <p:origin x="108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2B475D-915E-4907-99BE-2852A53E04E2}" type="datetimeFigureOut">
              <a:rPr lang="es-AR" smtClean="0"/>
              <a:t>11/5/2020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EFFFA1-63DC-42EC-A96E-8FCE27FAD78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7600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00244-792D-4F40-A552-6673520C3615}" type="datetime1">
              <a:rPr lang="en-US" smtClean="0"/>
              <a:t>5/11/2020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CONSEJO DIRECTIVO NACIONAL - ROBERTO FERNANDEZ CONDUCCION </a:t>
            </a:r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688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62D9C-B397-4EA8-9CF9-AD20EB9B46B1}" type="datetime1">
              <a:rPr lang="en-US" smtClean="0"/>
              <a:t>5/11/2020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CONSEJO DIRECTIVO NACIONAL - ROBERTO FERNANDEZ CONDUCCION </a:t>
            </a:r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973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E2CFD-0285-42CE-BB89-566757DD8B55}" type="datetime1">
              <a:rPr lang="en-US" smtClean="0"/>
              <a:t>5/11/2020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CONSEJO DIRECTIVO NACIONAL - ROBERTO FERNANDEZ CONDUCCION </a:t>
            </a:r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867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00244-792D-4F40-A552-6673520C3615}" type="datetime1">
              <a:rPr lang="en-US" smtClean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CONSEJO DIRECTIVO NACIONAL - ROBERTO FERNANDEZ CONDUCCION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029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B0C1-A257-498A-9FC6-6367C2E3C241}" type="datetime1">
              <a:rPr lang="en-US" smtClean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CONSEJO DIRECTIVO NACIONAL - ROBERTO FERNANDEZ CONDUCCION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364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474F4-5106-4085-A4A9-EE9FF922666E}" type="datetime1">
              <a:rPr lang="en-US" smtClean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CONSEJO DIRECTIVO NACIONAL - ROBERTO FERNANDEZ CONDUCCION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940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5EAB-AB5A-4086-A56E-EE02A6AC46C1}" type="datetime1">
              <a:rPr lang="en-US" smtClean="0"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CONSEJO DIRECTIVO NACIONAL - ROBERTO FERNANDEZ CONDUCCION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200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E9EF7-7CC4-4708-BD86-3D8CC8FE170A}" type="datetime1">
              <a:rPr lang="en-US" smtClean="0"/>
              <a:t>5/11/2020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CONSEJO DIRECTIVO NACIONAL - ROBERTO FERNANDEZ CONDUCCION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1642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92B1B-54D8-46E9-A39F-0F384C294755}" type="datetime1">
              <a:rPr lang="en-US" smtClean="0"/>
              <a:t>5/11/2020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CONSEJO DIRECTIVO NACIONAL - ROBERTO FERNANDEZ CONDUCCION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7942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771C6-9AAE-472C-9FD2-EC1B0FB1AC72}" type="datetime1">
              <a:rPr lang="en-US" smtClean="0"/>
              <a:t>5/11/2020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CONSEJO DIRECTIVO NACIONAL - ROBERTO FERNANDEZ CONDUCCION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76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354EE-70D8-437F-9FD4-FFE7E4A39887}" type="datetime1">
              <a:rPr lang="en-US" smtClean="0"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CONSEJO DIRECTIVO NACIONAL - ROBERTO FERNANDEZ CONDUCCION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758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B0C1-A257-498A-9FC6-6367C2E3C241}" type="datetime1">
              <a:rPr lang="en-US" smtClean="0"/>
              <a:t>5/11/2020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CONSEJO DIRECTIVO NACIONAL - ROBERTO FERNANDEZ CONDUCCION </a:t>
            </a:r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7094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CONSEJO DIRECTIVO NACIONAL - ROBERTO FERNANDEZ CONDUCCION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DC0DD-B86E-4FF0-BC3D-100C2BDCBC07}" type="datetime1">
              <a:rPr lang="en-US" smtClean="0"/>
              <a:t>5/11/2020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762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B0742-3D82-45EA-86C9-DD4FA69D13D1}" type="datetime1">
              <a:rPr lang="en-US" smtClean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CONSEJO DIRECTIVO NACIONAL - ROBERTO FERNANDEZ CONDUCCION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377280"/>
      </p:ext>
    </p:extLst>
  </p:cSld>
  <p:clrMapOvr>
    <a:masterClrMapping/>
  </p:clrMapOvr>
  <p:hf sldNum="0"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B0742-3D82-45EA-86C9-DD4FA69D13D1}" type="datetime1">
              <a:rPr lang="en-US" smtClean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CONSEJO DIRECTIVO NACIONAL - ROBERTO FERNANDEZ CONDUCCION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6541450"/>
      </p:ext>
    </p:extLst>
  </p:cSld>
  <p:clrMapOvr>
    <a:masterClrMapping/>
  </p:clrMapOvr>
  <p:hf sldNum="0"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B0742-3D82-45EA-86C9-DD4FA69D13D1}" type="datetime1">
              <a:rPr lang="en-US" smtClean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CONSEJO DIRECTIVO NACIONAL - ROBERTO FERNANDEZ CONDUCCION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549261"/>
      </p:ext>
    </p:extLst>
  </p:cSld>
  <p:clrMapOvr>
    <a:masterClrMapping/>
  </p:clrMapOvr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B0742-3D82-45EA-86C9-DD4FA69D13D1}" type="datetime1">
              <a:rPr lang="en-US" smtClean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CONSEJO DIRECTIVO NACIONAL - ROBERTO FERNANDEZ CONDUCCION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4547804"/>
      </p:ext>
    </p:extLst>
  </p:cSld>
  <p:clrMapOvr>
    <a:masterClrMapping/>
  </p:clrMapOvr>
  <p:hf sldNum="0"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B0742-3D82-45EA-86C9-DD4FA69D13D1}" type="datetime1">
              <a:rPr lang="en-US" smtClean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CONSEJO DIRECTIVO NACIONAL - ROBERTO FERNANDEZ CONDUCCION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273691"/>
      </p:ext>
    </p:extLst>
  </p:cSld>
  <p:clrMapOvr>
    <a:masterClrMapping/>
  </p:clrMapOvr>
  <p:hf sldNum="0"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62D9C-B397-4EA8-9CF9-AD20EB9B46B1}" type="datetime1">
              <a:rPr lang="en-US" smtClean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CONSEJO DIRECTIVO NACIONAL - ROBERTO FERNANDEZ CONDUCCION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8328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E2CFD-0285-42CE-BB89-566757DD8B55}" type="datetime1">
              <a:rPr lang="en-US" smtClean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CONSEJO DIRECTIVO NACIONAL - ROBERTO FERNANDEZ CONDUCCION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2974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00244-792D-4F40-A552-6673520C3615}" type="datetime1">
              <a:rPr lang="en-US" smtClean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CONSEJO DIRECTIVO NACIONAL - ROBERTO FERNANDEZ CONDUCCION 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9531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B0C1-A257-498A-9FC6-6367C2E3C241}" type="datetime1">
              <a:rPr lang="en-US" smtClean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CONSEJO DIRECTIVO NACIONAL - ROBERTO FERNANDEZ CONDUCCION 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45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474F4-5106-4085-A4A9-EE9FF922666E}" type="datetime1">
              <a:rPr lang="en-US" smtClean="0"/>
              <a:t>5/11/2020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CONSEJO DIRECTIVO NACIONAL - ROBERTO FERNANDEZ CONDUCCION </a:t>
            </a:r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1035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474F4-5106-4085-A4A9-EE9FF922666E}" type="datetime1">
              <a:rPr lang="en-US" smtClean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CONSEJO DIRECTIVO NACIONAL - ROBERTO FERNANDEZ CONDUCCION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4310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5EAB-AB5A-4086-A56E-EE02A6AC46C1}" type="datetime1">
              <a:rPr lang="en-US" smtClean="0"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CONSEJO DIRECTIVO NACIONAL - ROBERTO FERNANDEZ CONDUCCION 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581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E9EF7-7CC4-4708-BD86-3D8CC8FE170A}" type="datetime1">
              <a:rPr lang="en-US" smtClean="0"/>
              <a:t>5/11/2020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CONSEJO DIRECTIVO NACIONAL - ROBERTO FERNANDEZ CONDUCCION 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5057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92B1B-54D8-46E9-A39F-0F384C294755}" type="datetime1">
              <a:rPr lang="en-US" smtClean="0"/>
              <a:t>5/11/2020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CONSEJO DIRECTIVO NACIONAL - ROBERTO FERNANDEZ CONDUCCION </a:t>
            </a:r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7835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771C6-9AAE-472C-9FD2-EC1B0FB1AC72}" type="datetime1">
              <a:rPr lang="en-US" smtClean="0"/>
              <a:t>5/11/2020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CONSEJO DIRECTIVO NACIONAL - ROBERTO FERNANDEZ CONDUCCION </a:t>
            </a:r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2927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354EE-70D8-437F-9FD4-FFE7E4A39887}" type="datetime1">
              <a:rPr lang="en-US" smtClean="0"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CONSEJO DIRECTIVO NACIONAL - ROBERTO FERNANDEZ CONDUCCION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7079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DC0DD-B86E-4FF0-BC3D-100C2BDCBC07}" type="datetime1">
              <a:rPr lang="en-US" smtClean="0"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CONSEJO DIRECTIVO NACIONAL - ROBERTO FERNANDEZ CONDUCCION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3764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B0742-3D82-45EA-86C9-DD4FA69D13D1}" type="datetime1">
              <a:rPr lang="en-US" smtClean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CONSEJO DIRECTIVO NACIONAL - ROBERTO FERNANDEZ CONDUCCION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016090"/>
      </p:ext>
    </p:extLst>
  </p:cSld>
  <p:clrMapOvr>
    <a:masterClrMapping/>
  </p:clrMapOvr>
  <p:hf sldNum="0"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B0742-3D82-45EA-86C9-DD4FA69D13D1}" type="datetime1">
              <a:rPr lang="en-US" smtClean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CONSEJO DIRECTIVO NACIONAL - ROBERTO FERNANDEZ CONDUCCION 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020480"/>
      </p:ext>
    </p:extLst>
  </p:cSld>
  <p:clrMapOvr>
    <a:masterClrMapping/>
  </p:clrMapOvr>
  <p:hf sldNum="0"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B0742-3D82-45EA-86C9-DD4FA69D13D1}" type="datetime1">
              <a:rPr lang="en-US" smtClean="0"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CONSEJO DIRECTIVO NACIONAL - ROBERTO FERNANDEZ CONDUCCION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404774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5EAB-AB5A-4086-A56E-EE02A6AC46C1}" type="datetime1">
              <a:rPr lang="en-US" smtClean="0"/>
              <a:t>5/11/2020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CONSEJO DIRECTIVO NACIONAL - ROBERTO FERNANDEZ CONDUCCION </a:t>
            </a:r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0474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B0742-3D82-45EA-86C9-DD4FA69D13D1}" type="datetime1">
              <a:rPr lang="en-US" smtClean="0"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CONSEJO DIRECTIVO NACIONAL - ROBERTO FERNANDEZ CONDUCCION 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14495392"/>
      </p:ext>
    </p:extLst>
  </p:cSld>
  <p:clrMapOvr>
    <a:masterClrMapping/>
  </p:clrMapOvr>
  <p:hf sldNum="0" hd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B0742-3D82-45EA-86C9-DD4FA69D13D1}" type="datetime1">
              <a:rPr lang="en-US" smtClean="0"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CONSEJO DIRECTIVO NACIONAL - ROBERTO FERNANDEZ CONDUCCION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673419"/>
      </p:ext>
    </p:extLst>
  </p:cSld>
  <p:clrMapOvr>
    <a:masterClrMapping/>
  </p:clrMapOvr>
  <p:hf sldNum="0" hd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62D9C-B397-4EA8-9CF9-AD20EB9B46B1}" type="datetime1">
              <a:rPr lang="en-US" smtClean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CONSEJO DIRECTIVO NACIONAL - ROBERTO FERNANDEZ CONDUCCION 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5914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E2CFD-0285-42CE-BB89-566757DD8B55}" type="datetime1">
              <a:rPr lang="en-US" smtClean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CONSEJO DIRECTIVO NACIONAL - ROBERTO FERNANDEZ CONDUCCION 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085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E9EF7-7CC4-4708-BD86-3D8CC8FE170A}" type="datetime1">
              <a:rPr lang="en-US" smtClean="0"/>
              <a:t>5/11/2020</a:t>
            </a:fld>
            <a:endParaRPr lang="en-U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CONSEJO DIRECTIVO NACIONAL - ROBERTO FERNANDEZ CONDUCCION </a:t>
            </a:r>
            <a:endParaRPr lang="en-U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37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92B1B-54D8-46E9-A39F-0F384C294755}" type="datetime1">
              <a:rPr lang="en-US" smtClean="0"/>
              <a:t>5/11/2020</a:t>
            </a:fld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CONSEJO DIRECTIVO NACIONAL - ROBERTO FERNANDEZ CONDUCCION </a:t>
            </a:r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362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771C6-9AAE-472C-9FD2-EC1B0FB1AC72}" type="datetime1">
              <a:rPr lang="en-US" smtClean="0"/>
              <a:t>5/11/2020</a:t>
            </a:fld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CONSEJO DIRECTIVO NACIONAL - ROBERTO FERNANDEZ CONDUCCION 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380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354EE-70D8-437F-9FD4-FFE7E4A39887}" type="datetime1">
              <a:rPr lang="en-US" smtClean="0"/>
              <a:t>5/11/2020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CONSEJO DIRECTIVO NACIONAL - ROBERTO FERNANDEZ CONDUCCION </a:t>
            </a:r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131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DC0DD-B86E-4FF0-BC3D-100C2BDCBC07}" type="datetime1">
              <a:rPr lang="en-US" smtClean="0"/>
              <a:t>5/11/2020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CONSEJO DIRECTIVO NACIONAL - ROBERTO FERNANDEZ CONDUCCION </a:t>
            </a:r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562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B0742-3D82-45EA-86C9-DD4FA69D13D1}" type="datetime1">
              <a:rPr lang="en-US" smtClean="0"/>
              <a:t>5/11/2020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CONSEJO DIRECTIVO NACIONAL - ROBERTO FERNANDEZ CONDUCCION </a:t>
            </a:r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218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B0742-3D82-45EA-86C9-DD4FA69D13D1}" type="datetime1">
              <a:rPr lang="en-US" smtClean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CONSEJO DIRECTIVO NACIONAL - ROBERTO FERNANDEZ CONDUCCION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10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  <p:sldLayoutId id="2147483843" r:id="rId14"/>
    <p:sldLayoutId id="2147483844" r:id="rId15"/>
    <p:sldLayoutId id="2147483845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B0742-3D82-45EA-86C9-DD4FA69D13D1}" type="datetime1">
              <a:rPr lang="en-US" smtClean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CONSEJO DIRECTIVO NACIONAL - ROBERTO FERNANDEZ CONDUCCION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716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  <p:sldLayoutId id="2147483861" r:id="rId15"/>
    <p:sldLayoutId id="2147483862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41000" b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29995" y="773723"/>
            <a:ext cx="10466362" cy="5950633"/>
          </a:xfrm>
        </p:spPr>
        <p:txBody>
          <a:bodyPr>
            <a:normAutofit/>
          </a:bodyPr>
          <a:lstStyle/>
          <a:p>
            <a:r>
              <a:rPr lang="es-AR" sz="2800" dirty="0" smtClean="0"/>
              <a:t>CAPACITACION </a:t>
            </a:r>
            <a:r>
              <a:rPr lang="es-AR" sz="2800" dirty="0" smtClean="0"/>
              <a:t>SINDICAL </a:t>
            </a:r>
            <a:endParaRPr lang="es-AR" sz="280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CONSEJO DIRECTIVO NACIONAL - ROBERTO FERNANDEZ CONDUCCION </a:t>
            </a:r>
            <a:endParaRPr lang="en-US" dirty="0"/>
          </a:p>
        </p:txBody>
      </p:sp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513471" y="2350135"/>
            <a:ext cx="11099410" cy="2387600"/>
          </a:xfrm>
        </p:spPr>
        <p:txBody>
          <a:bodyPr>
            <a:normAutofit fontScale="90000"/>
          </a:bodyPr>
          <a:lstStyle/>
          <a:p>
            <a:r>
              <a:rPr lang="es-AR" dirty="0" smtClean="0">
                <a:latin typeface="Bahnschrift" panose="020B0502040204020203" pitchFamily="34" charset="0"/>
              </a:rPr>
              <a:t>“LAS RELACIONES LABORALES – OBLIGACION SALARIAL” </a:t>
            </a:r>
            <a:r>
              <a:rPr lang="es-AR" dirty="0" smtClean="0"/>
              <a:t/>
            </a:r>
            <a:br>
              <a:rPr lang="es-AR" dirty="0" smtClean="0"/>
            </a:br>
            <a:r>
              <a:rPr lang="es-AR" dirty="0" smtClean="0">
                <a:latin typeface="Bahnschrift Condensed" panose="020B0502040204020203" pitchFamily="34" charset="0"/>
              </a:rPr>
              <a:t>PRIMERA PARTE – ASPECTOS GENERALES </a:t>
            </a:r>
            <a:endParaRPr lang="es-AR" dirty="0">
              <a:latin typeface="Bahnschrift Condensed" panose="020B0502040204020203" pitchFamily="34" charset="0"/>
            </a:endParaRPr>
          </a:p>
        </p:txBody>
      </p:sp>
      <p:sp>
        <p:nvSpPr>
          <p:cNvPr id="6" name="Marcador de pie de página 4"/>
          <p:cNvSpPr txBox="1">
            <a:spLocks/>
          </p:cNvSpPr>
          <p:nvPr/>
        </p:nvSpPr>
        <p:spPr>
          <a:xfrm>
            <a:off x="914400" y="6314147"/>
            <a:ext cx="10367889" cy="3651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smtClean="0">
                <a:solidFill>
                  <a:srgbClr val="002060"/>
                </a:solidFill>
              </a:rPr>
              <a:t>CONSEJO DIRECTIVO NACIONAL - ROBERTO FERNANDEZ CONDUCCION </a:t>
            </a:r>
            <a:endParaRPr lang="en-US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1539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767753" y="815926"/>
            <a:ext cx="6302325" cy="604911"/>
          </a:xfrm>
        </p:spPr>
        <p:txBody>
          <a:bodyPr>
            <a:noAutofit/>
          </a:bodyPr>
          <a:lstStyle/>
          <a:p>
            <a:r>
              <a:rPr lang="es-AR" sz="3600" dirty="0" smtClean="0">
                <a:solidFill>
                  <a:schemeClr val="bg1"/>
                </a:solidFill>
              </a:rPr>
              <a:t>Concepto de Derecho del Trabajo</a:t>
            </a:r>
            <a:r>
              <a:rPr lang="es-AR" sz="3600" dirty="0" smtClean="0"/>
              <a:t> </a:t>
            </a:r>
            <a:endParaRPr lang="es-AR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992835" y="2126268"/>
            <a:ext cx="5852160" cy="4005199"/>
          </a:xfrm>
          <a:noFill/>
        </p:spPr>
        <p:txBody>
          <a:bodyPr anchor="ctr">
            <a:noAutofit/>
          </a:bodyPr>
          <a:lstStyle/>
          <a:p>
            <a:pPr algn="just"/>
            <a:r>
              <a:rPr lang="es-AR" i="1" cap="small" dirty="0" smtClean="0">
                <a:solidFill>
                  <a:schemeClr val="bg1">
                    <a:lumMod val="95000"/>
                  </a:schemeClr>
                </a:solidFill>
                <a:effectLst/>
              </a:rPr>
              <a:t>El Derecho del Trabajo es una rama del Derecho en general, y del Derecho Privado en particular, que regula jurídicamente las relaciones entre empleados y empleadores, en forma individual y colectiva, estableciendo sus derechos y deberes recíprocos.</a:t>
            </a:r>
          </a:p>
          <a:p>
            <a:pPr algn="just"/>
            <a:r>
              <a:rPr lang="es-AR" i="1" cap="small" dirty="0" smtClean="0">
                <a:solidFill>
                  <a:schemeClr val="bg1">
                    <a:lumMod val="95000"/>
                  </a:schemeClr>
                </a:solidFill>
                <a:effectLst/>
              </a:rPr>
              <a:t>Surgió como </a:t>
            </a:r>
            <a:r>
              <a:rPr lang="es-AR" i="1" cap="small" dirty="0" smtClean="0">
                <a:solidFill>
                  <a:schemeClr val="bg1">
                    <a:lumMod val="95000"/>
                  </a:schemeClr>
                </a:solidFill>
              </a:rPr>
              <a:t>consecuencia </a:t>
            </a:r>
            <a:r>
              <a:rPr lang="es-AR" i="1" cap="small" dirty="0" smtClean="0">
                <a:solidFill>
                  <a:schemeClr val="bg1">
                    <a:lumMod val="95000"/>
                  </a:schemeClr>
                </a:solidFill>
                <a:effectLst/>
              </a:rPr>
              <a:t>de las inequidades que produjo la revolución Industrial a mediados del siglo XVIII, donde surgió la fábrica como unidad de trabajo, y la </a:t>
            </a:r>
            <a:r>
              <a:rPr lang="es-AR" i="1" cap="small" dirty="0" smtClean="0">
                <a:solidFill>
                  <a:schemeClr val="bg1">
                    <a:lumMod val="95000"/>
                  </a:schemeClr>
                </a:solidFill>
              </a:rPr>
              <a:t>mano de obra </a:t>
            </a:r>
            <a:r>
              <a:rPr lang="es-AR" i="1" cap="small" dirty="0" smtClean="0">
                <a:solidFill>
                  <a:schemeClr val="bg1">
                    <a:lumMod val="95000"/>
                  </a:schemeClr>
                </a:solidFill>
                <a:effectLst/>
              </a:rPr>
              <a:t>de los obreros, explotados inescrupulosamente por los patrones</a:t>
            </a:r>
          </a:p>
          <a:p>
            <a:endParaRPr lang="es-AR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914400" y="6314147"/>
            <a:ext cx="10367889" cy="365125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600" b="1" dirty="0" smtClean="0">
                <a:solidFill>
                  <a:srgbClr val="002060"/>
                </a:solidFill>
              </a:rPr>
              <a:t>CONSEJO DIRECTIVO NACIONAL - ROBERTO FERNANDEZ CONDUCCION </a:t>
            </a:r>
            <a:endParaRPr lang="en-US" sz="1600" b="1" dirty="0">
              <a:solidFill>
                <a:srgbClr val="00206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22" y="133643"/>
            <a:ext cx="1533379" cy="1364566"/>
          </a:xfrm>
          <a:prstGeom prst="rect">
            <a:avLst/>
          </a:prstGeom>
          <a:pattFill prst="pct5">
            <a:fgClr>
              <a:srgbClr val="002060"/>
            </a:fgClr>
            <a:bgClr>
              <a:schemeClr val="bg1"/>
            </a:bgClr>
          </a:pattFill>
        </p:spPr>
      </p:pic>
    </p:spTree>
    <p:extLst>
      <p:ext uri="{BB962C8B-B14F-4D97-AF65-F5344CB8AC3E}">
        <p14:creationId xmlns:p14="http://schemas.microsoft.com/office/powerpoint/2010/main" val="8668833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 trans="100000" size="64"/>
                    </a14:imgEffect>
                  </a14:imgLayer>
                </a14:imgProps>
              </a:ext>
            </a:extLst>
          </a:blip>
          <a:srcRect/>
          <a:stretch>
            <a:fillRect t="-64000" b="-6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815926"/>
            <a:ext cx="9144000" cy="604911"/>
          </a:xfrm>
        </p:spPr>
        <p:txBody>
          <a:bodyPr>
            <a:noAutofit/>
          </a:bodyPr>
          <a:lstStyle/>
          <a:p>
            <a:r>
              <a:rPr lang="es-AR" sz="4400" dirty="0" smtClean="0"/>
              <a:t> </a:t>
            </a:r>
            <a:endParaRPr lang="es-AR" sz="4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95330" y="485338"/>
            <a:ext cx="10095032" cy="5908429"/>
          </a:xfrm>
          <a:noFill/>
        </p:spPr>
        <p:txBody>
          <a:bodyPr>
            <a:normAutofit/>
          </a:bodyPr>
          <a:lstStyle/>
          <a:p>
            <a:pPr algn="just"/>
            <a:r>
              <a:rPr lang="es-AR" b="1" cap="small" dirty="0" smtClean="0">
                <a:solidFill>
                  <a:srgbClr val="002060"/>
                </a:solidFill>
                <a:effectLst/>
              </a:rPr>
              <a:t>Las normas que regulan las relaciones laborales pueden provenir de la ley, o de las convenciones de las partes, plasmadas en un convenio colectivo de trabajo.</a:t>
            </a:r>
          </a:p>
          <a:p>
            <a:pPr algn="just"/>
            <a:r>
              <a:rPr lang="es-AR" b="1" cap="small" dirty="0" smtClean="0">
                <a:solidFill>
                  <a:srgbClr val="002060"/>
                </a:solidFill>
                <a:effectLst/>
              </a:rPr>
              <a:t>El aspecto primordial del Derecho del Trabajo lo constituye el trabajo humano libre, subordinado a un empleador o trabajo en relación de dependencia, al cual se debe proteger por considerarse la parte más débil de la relación. Por esa razón en caso de conflicto entre empleados y empleadores, el Juez debe resolver de acuerdo a la máxima “En la duda, a favor del trabajador”.-</a:t>
            </a:r>
          </a:p>
          <a:p>
            <a:pPr algn="just"/>
            <a:r>
              <a:rPr lang="es-AR" b="1" cap="small" dirty="0" smtClean="0">
                <a:solidFill>
                  <a:srgbClr val="002060"/>
                </a:solidFill>
                <a:effectLst/>
              </a:rPr>
              <a:t>El objeto del Derecho del Trabajo es la relación laboral, que presume la existencia de un contrato de trabajo, traducida en prestación  de servicios y pago de salario.</a:t>
            </a:r>
          </a:p>
          <a:p>
            <a:pPr algn="just"/>
            <a:r>
              <a:rPr lang="es-AR" b="1" cap="small" dirty="0" smtClean="0">
                <a:solidFill>
                  <a:srgbClr val="002060"/>
                </a:solidFill>
                <a:effectLst/>
              </a:rPr>
              <a:t>El contrato de trabajo presenta características propias, como la limitación de la autonomía de la voluntad en la fijación de su contenido.</a:t>
            </a:r>
          </a:p>
          <a:p>
            <a:pPr algn="just"/>
            <a:r>
              <a:rPr lang="es-AR" b="1" cap="small" dirty="0" smtClean="0">
                <a:solidFill>
                  <a:srgbClr val="002060"/>
                </a:solidFill>
                <a:effectLst/>
              </a:rPr>
              <a:t>Otra característica importante es la organización sindical libre y democrática, y la posibilidad de los sindicatos de tomar medidas en defensa de los intereses de sus afiliados, en especial, el derecho de huelga.</a:t>
            </a:r>
          </a:p>
          <a:p>
            <a:pPr algn="just"/>
            <a:endParaRPr lang="es-AR" cap="small" dirty="0" smtClean="0">
              <a:solidFill>
                <a:schemeClr val="bg1"/>
              </a:solidFill>
              <a:effectLst/>
            </a:endParaRPr>
          </a:p>
          <a:p>
            <a:endParaRPr lang="es-AR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2039815" y="6356350"/>
            <a:ext cx="9950547" cy="365125"/>
          </a:xfrm>
          <a:noFill/>
          <a:ln>
            <a:solidFill>
              <a:schemeClr val="accent5"/>
            </a:solidFill>
          </a:ln>
        </p:spPr>
        <p:txBody>
          <a:bodyPr/>
          <a:lstStyle/>
          <a:p>
            <a:r>
              <a:rPr lang="en-US" sz="1600" b="1" dirty="0" smtClean="0">
                <a:solidFill>
                  <a:srgbClr val="002060"/>
                </a:solidFill>
              </a:rPr>
              <a:t>CONSEJO DIRECTIVO NACIONAL - ROBERTO FERNANDEZ CONDUCCION </a:t>
            </a:r>
            <a:endParaRPr lang="en-US" sz="1600" b="1" dirty="0">
              <a:solidFill>
                <a:srgbClr val="00206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25" y="118879"/>
            <a:ext cx="1680504" cy="1394094"/>
          </a:xfrm>
          <a:prstGeom prst="rect">
            <a:avLst/>
          </a:prstGeom>
        </p:spPr>
      </p:pic>
      <p:sp>
        <p:nvSpPr>
          <p:cNvPr id="7" name="Marcador de pie de página 4"/>
          <p:cNvSpPr txBox="1">
            <a:spLocks/>
          </p:cNvSpPr>
          <p:nvPr/>
        </p:nvSpPr>
        <p:spPr>
          <a:xfrm>
            <a:off x="914400" y="6314147"/>
            <a:ext cx="10367889" cy="3651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smtClean="0">
                <a:solidFill>
                  <a:srgbClr val="002060"/>
                </a:solidFill>
              </a:rPr>
              <a:t>CONSEJO DIRECTIVO NACIONAL - ROBERTO FERNANDEZ CONDUCCION </a:t>
            </a:r>
            <a:endParaRPr lang="en-US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5763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815926"/>
            <a:ext cx="9144000" cy="604911"/>
          </a:xfrm>
        </p:spPr>
        <p:txBody>
          <a:bodyPr>
            <a:noAutofit/>
          </a:bodyPr>
          <a:lstStyle/>
          <a:p>
            <a:r>
              <a:rPr lang="es-AR" sz="4400" dirty="0" smtClean="0"/>
              <a:t> </a:t>
            </a:r>
            <a:endParaRPr lang="es-AR" sz="4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87524" y="0"/>
            <a:ext cx="10984082" cy="6392216"/>
          </a:xfrm>
          <a:blipFill>
            <a:blip r:embed="rId2">
              <a:alphaModFix amt="44000"/>
            </a:blip>
            <a:stretch>
              <a:fillRect/>
            </a:stretch>
          </a:blipFill>
        </p:spPr>
        <p:txBody>
          <a:bodyPr>
            <a:normAutofit fontScale="25000" lnSpcReduction="20000"/>
          </a:bodyPr>
          <a:lstStyle/>
          <a:p>
            <a:endParaRPr lang="es-AR" sz="8000" cap="small" dirty="0" smtClean="0">
              <a:solidFill>
                <a:schemeClr val="accent1">
                  <a:lumMod val="50000"/>
                </a:schemeClr>
              </a:solidFill>
              <a:effectLst/>
              <a:latin typeface="Arial Narrow" panose="020B0606020202030204" pitchFamily="34" charset="0"/>
            </a:endParaRPr>
          </a:p>
          <a:p>
            <a:endParaRPr lang="es-AR" sz="8000" cap="small" dirty="0" smtClean="0">
              <a:solidFill>
                <a:schemeClr val="accent6">
                  <a:lumMod val="50000"/>
                </a:schemeClr>
              </a:solidFill>
              <a:effectLst/>
              <a:latin typeface="Arial Narrow" panose="020B0606020202030204" pitchFamily="34" charset="0"/>
            </a:endParaRPr>
          </a:p>
          <a:p>
            <a:r>
              <a:rPr lang="es-AR" sz="9600" i="1" cap="small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REGLAS Y PRINCIPIOS DEL DERECHO DE TRABAJO</a:t>
            </a:r>
            <a:r>
              <a:rPr lang="es-AR" sz="8000" cap="small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es-AR" sz="8000" i="1" cap="small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  <a:p>
            <a:pPr algn="l"/>
            <a:endParaRPr lang="es-AR" sz="8000" i="1" cap="small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  <a:p>
            <a:pPr algn="l"/>
            <a:r>
              <a:rPr lang="es-AR" sz="8000" i="1" cap="small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Estas reglas que llamamos PRINCIPIOS son la base fundamental del derecho del trabajo</a:t>
            </a:r>
            <a:endParaRPr lang="es-AR" sz="8000" cap="small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  <a:p>
            <a:pPr algn="l"/>
            <a:r>
              <a:rPr lang="es-AR" sz="8000" cap="small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Todas las leyes que regulan el tema de las relaciones laborales, se fundan (o deberían fundarse),</a:t>
            </a:r>
          </a:p>
          <a:p>
            <a:pPr algn="l"/>
            <a:r>
              <a:rPr lang="es-AR" sz="8000" cap="small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en los siguientes principios:</a:t>
            </a:r>
          </a:p>
          <a:p>
            <a:pPr algn="l"/>
            <a:endParaRPr lang="es-AR" sz="8000" cap="small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  <a:p>
            <a:pPr algn="l"/>
            <a:r>
              <a:rPr lang="es-AR" sz="8000" cap="small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1. EL PRINCIPIO PROTECTORIO.</a:t>
            </a:r>
          </a:p>
          <a:p>
            <a:pPr algn="l"/>
            <a:r>
              <a:rPr lang="es-AR" sz="8000" cap="small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2. EL PRINCIPIO DE PROGRESIVIDAD.</a:t>
            </a:r>
          </a:p>
          <a:p>
            <a:pPr algn="l"/>
            <a:r>
              <a:rPr lang="es-AR" sz="8000" cap="small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3. EL PRINCIPIO DE IRRENUNCIABILIDAD.</a:t>
            </a:r>
          </a:p>
          <a:p>
            <a:pPr algn="l"/>
            <a:r>
              <a:rPr lang="es-AR" sz="8000" cap="small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4. EL PRINCIPIO DE LA CONTINUIDAD DEL CONTRATO DE TRABAJO.</a:t>
            </a:r>
          </a:p>
          <a:p>
            <a:pPr algn="l"/>
            <a:r>
              <a:rPr lang="es-AR" sz="8000" cap="small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5. EL PRINCIPIO DE LA PRIMACÍA DE LA REALIDAD.</a:t>
            </a:r>
          </a:p>
          <a:p>
            <a:pPr algn="l"/>
            <a:r>
              <a:rPr lang="es-AR" sz="8000" cap="small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6. EL PRINCIPIO DE BUENA FE.</a:t>
            </a:r>
          </a:p>
          <a:p>
            <a:pPr algn="l"/>
            <a:r>
              <a:rPr lang="es-AR" sz="8000" cap="small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7. EL PRINCIPIO DE NO DISCRIMINACION.</a:t>
            </a:r>
          </a:p>
          <a:p>
            <a:pPr algn="l"/>
            <a:r>
              <a:rPr lang="es-AR" sz="8000" cap="small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8. EL PRINCIPIO DE GRATUIDAD.</a:t>
            </a:r>
          </a:p>
          <a:p>
            <a:endParaRPr lang="es-AR" sz="8000" cap="small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endParaRPr lang="es-AR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9" y="118879"/>
            <a:ext cx="1680504" cy="1394094"/>
          </a:xfrm>
          <a:prstGeom prst="rect">
            <a:avLst/>
          </a:prstGeom>
        </p:spPr>
      </p:pic>
      <p:sp>
        <p:nvSpPr>
          <p:cNvPr id="7" name="Marcador de pie de página 4"/>
          <p:cNvSpPr txBox="1">
            <a:spLocks/>
          </p:cNvSpPr>
          <p:nvPr/>
        </p:nvSpPr>
        <p:spPr>
          <a:xfrm>
            <a:off x="914400" y="6314147"/>
            <a:ext cx="10367889" cy="3651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smtClean="0">
                <a:solidFill>
                  <a:srgbClr val="002060"/>
                </a:solidFill>
              </a:rPr>
              <a:t>CONSEJO DIRECTIVO NACIONAL - ROBERTO FERNANDEZ CONDUCCION </a:t>
            </a:r>
            <a:endParaRPr lang="en-US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5466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1000">
              <a:schemeClr val="accent1">
                <a:lumMod val="45000"/>
                <a:lumOff val="55000"/>
              </a:schemeClr>
            </a:gs>
            <a:gs pos="41000">
              <a:schemeClr val="accent1">
                <a:lumMod val="45000"/>
                <a:lumOff val="55000"/>
              </a:schemeClr>
            </a:gs>
            <a:gs pos="69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815926"/>
            <a:ext cx="9144000" cy="604911"/>
          </a:xfrm>
        </p:spPr>
        <p:txBody>
          <a:bodyPr>
            <a:noAutofit/>
          </a:bodyPr>
          <a:lstStyle/>
          <a:p>
            <a:r>
              <a:rPr lang="es-AR" sz="4400" dirty="0" smtClean="0"/>
              <a:t> </a:t>
            </a:r>
            <a:endParaRPr lang="es-AR" sz="4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95330" y="485338"/>
            <a:ext cx="10095032" cy="5908429"/>
          </a:xfrm>
          <a:noFill/>
        </p:spPr>
        <p:txBody>
          <a:bodyPr>
            <a:normAutofit/>
          </a:bodyPr>
          <a:lstStyle/>
          <a:p>
            <a:r>
              <a:rPr lang="es-AR" sz="3060" i="1" u="sng" cap="small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Orden publico laboral</a:t>
            </a:r>
          </a:p>
          <a:p>
            <a:pPr algn="just"/>
            <a:r>
              <a:rPr lang="es-AR" sz="2000" i="1" cap="small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 Narrow" panose="020B0606020202030204" pitchFamily="34" charset="0"/>
              </a:rPr>
              <a:t>Básicamente, como la Ley supone que el trabajador individualmente no puede </a:t>
            </a:r>
            <a:r>
              <a:rPr lang="es-AR" sz="2000" i="1" cap="small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N</a:t>
            </a:r>
            <a:r>
              <a:rPr lang="es-AR" sz="2000" i="1" cap="small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 Narrow" panose="020B0606020202030204" pitchFamily="34" charset="0"/>
              </a:rPr>
              <a:t>egociar en igualdad de condiciones con su patrón, le da una protección mínima, un piso mínimo que es de aplicación obligatoria (es decir, inderogable) y que se denomina ORDEN PUBLICO LABORAL, y que está dado por las Leyes, los Convenios Colectivos de Trabajo. Un ejemplo de ello es el salario mínimo vital y móvil.</a:t>
            </a:r>
          </a:p>
          <a:p>
            <a:pPr algn="just"/>
            <a:r>
              <a:rPr lang="es-AR" sz="2000" i="1" cap="small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 Narrow" panose="020B0606020202030204" pitchFamily="34" charset="0"/>
              </a:rPr>
              <a:t>Además, esta protección del trabajador, se manifiesta en otras tres reglas:</a:t>
            </a:r>
          </a:p>
          <a:p>
            <a:pPr algn="just"/>
            <a:endParaRPr lang="es-AR" i="1" cap="small" dirty="0" smtClean="0">
              <a:effectLst/>
            </a:endParaRPr>
          </a:p>
          <a:p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25" y="118879"/>
            <a:ext cx="1680504" cy="1394094"/>
          </a:xfrm>
          <a:prstGeom prst="rect">
            <a:avLst/>
          </a:prstGeom>
        </p:spPr>
      </p:pic>
      <p:sp>
        <p:nvSpPr>
          <p:cNvPr id="7" name="Marcador de pie de página 4"/>
          <p:cNvSpPr txBox="1">
            <a:spLocks/>
          </p:cNvSpPr>
          <p:nvPr/>
        </p:nvSpPr>
        <p:spPr>
          <a:xfrm>
            <a:off x="1495866" y="6342629"/>
            <a:ext cx="10367889" cy="3651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smtClean="0">
                <a:solidFill>
                  <a:srgbClr val="002060"/>
                </a:solidFill>
              </a:rPr>
              <a:t>CONSEJO DIRECTIVO NACIONAL - ROBERTO FERNANDEZ CONDUCCION </a:t>
            </a:r>
            <a:endParaRPr lang="en-US" sz="1600" b="1" dirty="0">
              <a:solidFill>
                <a:srgbClr val="002060"/>
              </a:solidFill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1348213" y="3051225"/>
            <a:ext cx="10501474" cy="3022184"/>
            <a:chOff x="240694" y="3404684"/>
            <a:chExt cx="11623080" cy="2882154"/>
          </a:xfrm>
          <a:pattFill prst="pct5">
            <a:fgClr>
              <a:schemeClr val="accent1">
                <a:lumMod val="75000"/>
              </a:schemeClr>
            </a:fgClr>
            <a:bgClr>
              <a:schemeClr val="bg1"/>
            </a:bgClr>
          </a:pattFill>
        </p:grpSpPr>
        <p:sp>
          <p:nvSpPr>
            <p:cNvPr id="10" name="Forma libre 9"/>
            <p:cNvSpPr/>
            <p:nvPr/>
          </p:nvSpPr>
          <p:spPr>
            <a:xfrm>
              <a:off x="240694" y="3404684"/>
              <a:ext cx="11608993" cy="841215"/>
            </a:xfrm>
            <a:custGeom>
              <a:avLst/>
              <a:gdLst>
                <a:gd name="connsiteX0" fmla="*/ 0 w 12279535"/>
                <a:gd name="connsiteY0" fmla="*/ 0 h 841213"/>
                <a:gd name="connsiteX1" fmla="*/ 11858929 w 12279535"/>
                <a:gd name="connsiteY1" fmla="*/ 0 h 841213"/>
                <a:gd name="connsiteX2" fmla="*/ 12279535 w 12279535"/>
                <a:gd name="connsiteY2" fmla="*/ 420607 h 841213"/>
                <a:gd name="connsiteX3" fmla="*/ 11858929 w 12279535"/>
                <a:gd name="connsiteY3" fmla="*/ 841213 h 841213"/>
                <a:gd name="connsiteX4" fmla="*/ 0 w 12279535"/>
                <a:gd name="connsiteY4" fmla="*/ 841213 h 841213"/>
                <a:gd name="connsiteX5" fmla="*/ 0 w 12279535"/>
                <a:gd name="connsiteY5" fmla="*/ 0 h 841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79535" h="841213">
                  <a:moveTo>
                    <a:pt x="12279535" y="841212"/>
                  </a:moveTo>
                  <a:lnTo>
                    <a:pt x="420606" y="841212"/>
                  </a:lnTo>
                  <a:lnTo>
                    <a:pt x="0" y="420606"/>
                  </a:lnTo>
                  <a:lnTo>
                    <a:pt x="420606" y="1"/>
                  </a:lnTo>
                  <a:lnTo>
                    <a:pt x="12279535" y="1"/>
                  </a:lnTo>
                  <a:lnTo>
                    <a:pt x="12279535" y="841212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81255" tIns="64771" rIns="120904" bIns="64771" numCol="1" spcCol="1270" anchor="ctr" anchorCtr="0">
              <a:noAutofit/>
            </a:bodyPr>
            <a:lstStyle/>
            <a:p>
              <a:pPr lvl="0" algn="just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AR" sz="1700" kern="1200" cap="small" dirty="0" smtClean="0">
                  <a:solidFill>
                    <a:schemeClr val="tx1"/>
                  </a:solidFill>
                </a:rPr>
                <a:t>1.- </a:t>
              </a:r>
              <a:r>
                <a:rPr lang="es-AR" sz="1700" u="dbl" kern="1200" cap="small" dirty="0" smtClean="0">
                  <a:solidFill>
                    <a:schemeClr val="tx1"/>
                  </a:solidFill>
                </a:rPr>
                <a:t>EN CASO DE DUDA A FAVOR DEL OPERARIO</a:t>
              </a:r>
              <a:r>
                <a:rPr lang="es-AR" sz="1700" kern="1200" cap="small" dirty="0" smtClean="0">
                  <a:solidFill>
                    <a:schemeClr val="tx1"/>
                  </a:solidFill>
                </a:rPr>
                <a:t>, </a:t>
              </a:r>
              <a:r>
                <a:rPr lang="es-AR" kern="1200" cap="small" dirty="0" smtClean="0">
                  <a:solidFill>
                    <a:schemeClr val="tx1"/>
                  </a:solidFill>
                </a:rPr>
                <a:t>que significa que, ante la duda respecto a cómo debe                       interpretarse una Ley, un contrato o un determinado hecho, debe elegirse (de entre todos los sentidos posibles) el que resulte mas favorable al trabajador </a:t>
              </a:r>
              <a:endParaRPr lang="es-ES" kern="1200" cap="small" dirty="0">
                <a:solidFill>
                  <a:schemeClr val="tx1"/>
                </a:solidFill>
              </a:endParaRPr>
            </a:p>
          </p:txBody>
        </p:sp>
        <p:sp>
          <p:nvSpPr>
            <p:cNvPr id="12" name="Forma libre 11"/>
            <p:cNvSpPr/>
            <p:nvPr/>
          </p:nvSpPr>
          <p:spPr>
            <a:xfrm rot="21600000">
              <a:off x="254780" y="4421055"/>
              <a:ext cx="11594907" cy="841215"/>
            </a:xfrm>
            <a:custGeom>
              <a:avLst/>
              <a:gdLst>
                <a:gd name="connsiteX0" fmla="*/ 0 w 11594907"/>
                <a:gd name="connsiteY0" fmla="*/ 0 h 841213"/>
                <a:gd name="connsiteX1" fmla="*/ 11174301 w 11594907"/>
                <a:gd name="connsiteY1" fmla="*/ 0 h 841213"/>
                <a:gd name="connsiteX2" fmla="*/ 11594907 w 11594907"/>
                <a:gd name="connsiteY2" fmla="*/ 420607 h 841213"/>
                <a:gd name="connsiteX3" fmla="*/ 11174301 w 11594907"/>
                <a:gd name="connsiteY3" fmla="*/ 841213 h 841213"/>
                <a:gd name="connsiteX4" fmla="*/ 0 w 11594907"/>
                <a:gd name="connsiteY4" fmla="*/ 841213 h 841213"/>
                <a:gd name="connsiteX5" fmla="*/ 0 w 11594907"/>
                <a:gd name="connsiteY5" fmla="*/ 0 h 841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94907" h="841213">
                  <a:moveTo>
                    <a:pt x="11594907" y="841212"/>
                  </a:moveTo>
                  <a:lnTo>
                    <a:pt x="420606" y="841212"/>
                  </a:lnTo>
                  <a:lnTo>
                    <a:pt x="0" y="420606"/>
                  </a:lnTo>
                  <a:lnTo>
                    <a:pt x="420606" y="1"/>
                  </a:lnTo>
                  <a:lnTo>
                    <a:pt x="11594907" y="1"/>
                  </a:lnTo>
                  <a:lnTo>
                    <a:pt x="11594907" y="841212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81255" tIns="64771" rIns="120904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700" kern="1200" dirty="0"/>
            </a:p>
          </p:txBody>
        </p:sp>
        <p:sp>
          <p:nvSpPr>
            <p:cNvPr id="14" name="Forma libre 13"/>
            <p:cNvSpPr/>
            <p:nvPr/>
          </p:nvSpPr>
          <p:spPr>
            <a:xfrm>
              <a:off x="240694" y="5445623"/>
              <a:ext cx="11623080" cy="841215"/>
            </a:xfrm>
            <a:custGeom>
              <a:avLst/>
              <a:gdLst>
                <a:gd name="connsiteX0" fmla="*/ 0 w 11623080"/>
                <a:gd name="connsiteY0" fmla="*/ 0 h 841213"/>
                <a:gd name="connsiteX1" fmla="*/ 11202474 w 11623080"/>
                <a:gd name="connsiteY1" fmla="*/ 0 h 841213"/>
                <a:gd name="connsiteX2" fmla="*/ 11623080 w 11623080"/>
                <a:gd name="connsiteY2" fmla="*/ 420607 h 841213"/>
                <a:gd name="connsiteX3" fmla="*/ 11202474 w 11623080"/>
                <a:gd name="connsiteY3" fmla="*/ 841213 h 841213"/>
                <a:gd name="connsiteX4" fmla="*/ 0 w 11623080"/>
                <a:gd name="connsiteY4" fmla="*/ 841213 h 841213"/>
                <a:gd name="connsiteX5" fmla="*/ 0 w 11623080"/>
                <a:gd name="connsiteY5" fmla="*/ 0 h 841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23080" h="841213">
                  <a:moveTo>
                    <a:pt x="11623080" y="841212"/>
                  </a:moveTo>
                  <a:lnTo>
                    <a:pt x="420606" y="841212"/>
                  </a:lnTo>
                  <a:lnTo>
                    <a:pt x="0" y="420606"/>
                  </a:lnTo>
                  <a:lnTo>
                    <a:pt x="420606" y="1"/>
                  </a:lnTo>
                  <a:lnTo>
                    <a:pt x="11623080" y="1"/>
                  </a:lnTo>
                  <a:lnTo>
                    <a:pt x="11623080" y="841212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81255" tIns="64771" rIns="120904" bIns="64771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700" kern="1200"/>
            </a:p>
          </p:txBody>
        </p:sp>
      </p:grpSp>
      <p:sp>
        <p:nvSpPr>
          <p:cNvPr id="17" name="Rectángulo 16"/>
          <p:cNvSpPr/>
          <p:nvPr/>
        </p:nvSpPr>
        <p:spPr>
          <a:xfrm>
            <a:off x="2039815" y="5398819"/>
            <a:ext cx="9809872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cap="small" dirty="0"/>
          </a:p>
        </p:txBody>
      </p:sp>
      <p:sp>
        <p:nvSpPr>
          <p:cNvPr id="18" name="Rectángulo 17"/>
          <p:cNvSpPr/>
          <p:nvPr/>
        </p:nvSpPr>
        <p:spPr>
          <a:xfrm>
            <a:off x="1913227" y="4282531"/>
            <a:ext cx="9936460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/>
            <a:r>
              <a:rPr lang="es-AR" dirty="0"/>
              <a:t>2. </a:t>
            </a:r>
            <a:r>
              <a:rPr lang="es-AR" u="dbl" dirty="0"/>
              <a:t>LA REGLA DE LA NORMA MÁS FAVORABLE</a:t>
            </a:r>
            <a:r>
              <a:rPr lang="es-AR" dirty="0"/>
              <a:t>: que significa que, cuando a </a:t>
            </a:r>
            <a:r>
              <a:rPr lang="es-AR" dirty="0" smtClean="0"/>
              <a:t>una misma </a:t>
            </a:r>
            <a:r>
              <a:rPr lang="es-AR" dirty="0"/>
              <a:t>situación se le pueden aplicar varias normas, debe elegirse la </a:t>
            </a:r>
            <a:r>
              <a:rPr lang="es-AR" dirty="0" smtClean="0"/>
              <a:t>aplicación </a:t>
            </a:r>
            <a:r>
              <a:rPr lang="es-AR" dirty="0"/>
              <a:t>de la que es más favorable al trabajador.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1895329" y="5278082"/>
            <a:ext cx="99284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dirty="0"/>
              <a:t>3. </a:t>
            </a:r>
            <a:r>
              <a:rPr lang="es-AR" u="dbl" dirty="0"/>
              <a:t>LA CONDICIÓN MÁS BENEFICIOSA:</a:t>
            </a:r>
            <a:r>
              <a:rPr lang="es-AR" dirty="0"/>
              <a:t> esto significa que una Ley no </a:t>
            </a:r>
            <a:r>
              <a:rPr lang="es-AR" dirty="0" smtClean="0"/>
              <a:t>puede modificar </a:t>
            </a:r>
            <a:r>
              <a:rPr lang="es-AR" dirty="0"/>
              <a:t>“para peor” la situación del trabajador. O sea, que no se </a:t>
            </a:r>
            <a:r>
              <a:rPr lang="es-AR" dirty="0" smtClean="0"/>
              <a:t>pueden modificar </a:t>
            </a:r>
            <a:r>
              <a:rPr lang="es-AR" dirty="0"/>
              <a:t>las leyes en perjuicio del trabajador.</a:t>
            </a:r>
          </a:p>
        </p:txBody>
      </p:sp>
    </p:spTree>
    <p:extLst>
      <p:ext uri="{BB962C8B-B14F-4D97-AF65-F5344CB8AC3E}">
        <p14:creationId xmlns:p14="http://schemas.microsoft.com/office/powerpoint/2010/main" val="26304573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815926"/>
            <a:ext cx="9144000" cy="604911"/>
          </a:xfrm>
        </p:spPr>
        <p:txBody>
          <a:bodyPr>
            <a:noAutofit/>
          </a:bodyPr>
          <a:lstStyle/>
          <a:p>
            <a:r>
              <a:rPr lang="es-AR" sz="4400" dirty="0" smtClean="0"/>
              <a:t> </a:t>
            </a:r>
            <a:endParaRPr lang="es-AR" sz="4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95330" y="485338"/>
            <a:ext cx="10095032" cy="5908429"/>
          </a:xfrm>
          <a:noFill/>
        </p:spPr>
        <p:txBody>
          <a:bodyPr>
            <a:normAutofit/>
          </a:bodyPr>
          <a:lstStyle/>
          <a:p>
            <a:r>
              <a:rPr lang="es-AR" sz="2400" cap="small" dirty="0" smtClean="0">
                <a:solidFill>
                  <a:schemeClr val="bg1"/>
                </a:solidFill>
              </a:rPr>
              <a:t>LA ESTABILIDAD IMPROPIA</a:t>
            </a:r>
            <a:endParaRPr lang="es-AR" sz="240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2039815" y="6356350"/>
            <a:ext cx="9950547" cy="365125"/>
          </a:xfrm>
          <a:noFill/>
          <a:ln>
            <a:solidFill>
              <a:schemeClr val="accent5"/>
            </a:solidFill>
          </a:ln>
        </p:spPr>
        <p:txBody>
          <a:bodyPr/>
          <a:lstStyle/>
          <a:p>
            <a:r>
              <a:rPr lang="en-US" sz="1600" b="1" dirty="0" smtClean="0">
                <a:solidFill>
                  <a:srgbClr val="002060"/>
                </a:solidFill>
              </a:rPr>
              <a:t>CONSEJO DIRECTIVO NACIONAL - ROBERTO FERNANDEZ CONDUCCION </a:t>
            </a:r>
            <a:endParaRPr lang="en-US" sz="1600" b="1" dirty="0">
              <a:solidFill>
                <a:srgbClr val="00206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25" y="118879"/>
            <a:ext cx="1680504" cy="1394094"/>
          </a:xfrm>
          <a:prstGeom prst="rect">
            <a:avLst/>
          </a:prstGeom>
        </p:spPr>
      </p:pic>
      <p:sp>
        <p:nvSpPr>
          <p:cNvPr id="7" name="Marcador de pie de página 4"/>
          <p:cNvSpPr txBox="1">
            <a:spLocks/>
          </p:cNvSpPr>
          <p:nvPr/>
        </p:nvSpPr>
        <p:spPr>
          <a:xfrm>
            <a:off x="914400" y="6314147"/>
            <a:ext cx="10367889" cy="3651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smtClean="0">
                <a:solidFill>
                  <a:srgbClr val="002060"/>
                </a:solidFill>
              </a:rPr>
              <a:t>CONSEJO DIRECTIVO NACIONAL - ROBERTO FERNANDEZ CONDUCCION 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363371" y="1316058"/>
            <a:ext cx="96138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AR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 Sistema Laboral Argentino establece para los contratos regulados bajo la Ley de Contrato de Trabajo y demás normas jerárquicas laborales,  el sistema de </a:t>
            </a:r>
            <a:r>
              <a:rPr lang="es-AR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una estabilidad </a:t>
            </a:r>
            <a:r>
              <a:rPr lang="es-AR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impropia (una diferenciación en este punto realizaremos al comentar el posicionamiento del delegado gremial o candidato electo o no electo al abordar esa figura) permitiendo así al </a:t>
            </a:r>
            <a:r>
              <a:rPr lang="es-AR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Empleador despedir aun sin invocación de causa </a:t>
            </a:r>
            <a:r>
              <a:rPr lang="es-AR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 sin </a:t>
            </a:r>
            <a:r>
              <a:rPr lang="es-AR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 el acto jurídico sea inválido.</a:t>
            </a:r>
          </a:p>
          <a:p>
            <a:pPr algn="just">
              <a:lnSpc>
                <a:spcPct val="150000"/>
              </a:lnSpc>
            </a:pPr>
            <a:r>
              <a:rPr lang="es-AR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diferencia radica en la obligación o no que nace en cabeza del empleador de pagar una indemnización, a fin de resarcir ese daño. </a:t>
            </a:r>
            <a:endParaRPr lang="en-US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2231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75914" y="457335"/>
            <a:ext cx="9144000" cy="497431"/>
          </a:xfrm>
        </p:spPr>
        <p:txBody>
          <a:bodyPr anchor="ctr">
            <a:normAutofit/>
          </a:bodyPr>
          <a:lstStyle/>
          <a:p>
            <a:pPr algn="l"/>
            <a:r>
              <a:rPr lang="es-AR" sz="2400" b="1" i="1" dirty="0" smtClean="0">
                <a:solidFill>
                  <a:schemeClr val="accent2">
                    <a:lumMod val="75000"/>
                  </a:schemeClr>
                </a:solidFill>
              </a:rPr>
              <a:t>LIQUIDACION DE HABERES MENSUALES  (CCT 460/73)</a:t>
            </a:r>
            <a:endParaRPr lang="es-AR" sz="2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95329" y="1293221"/>
            <a:ext cx="10000580" cy="5042263"/>
          </a:xfrm>
          <a:noFill/>
        </p:spPr>
        <p:txBody>
          <a:bodyPr>
            <a:normAutofit lnSpcReduction="10000"/>
          </a:bodyPr>
          <a:lstStyle/>
          <a:p>
            <a:r>
              <a:rPr lang="es-AR" sz="2800" b="1" i="1" u="sng" dirty="0" smtClean="0">
                <a:solidFill>
                  <a:schemeClr val="bg1"/>
                </a:solidFill>
              </a:rPr>
              <a:t>CONCEPTOS</a:t>
            </a:r>
          </a:p>
          <a:p>
            <a:pPr algn="just"/>
            <a:r>
              <a:rPr lang="es-AR" i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B</a:t>
            </a:r>
            <a:r>
              <a:rPr lang="es-AR" i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ASICO CONFORMADO</a:t>
            </a:r>
            <a:r>
              <a:rPr lang="es-AR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es-AR" sz="2000" i="1" cap="smal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Según categoría convencional </a:t>
            </a:r>
          </a:p>
          <a:p>
            <a:pPr marL="457200" indent="-457200" algn="just">
              <a:buClr>
                <a:schemeClr val="tx1"/>
              </a:buClr>
              <a:buAutoNum type="arabicParenR"/>
            </a:pPr>
            <a:r>
              <a:rPr lang="es-AR" sz="2000" i="1" cap="smal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Básico de convenio (460/73 y Actas complementarias) (a)</a:t>
            </a:r>
          </a:p>
          <a:p>
            <a:pPr marL="457200" indent="-457200" algn="just">
              <a:buClrTx/>
              <a:buAutoNum type="arabicParenR"/>
            </a:pPr>
            <a:r>
              <a:rPr lang="es-AR" sz="2000" i="1" cap="smal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Presentismo (b)</a:t>
            </a:r>
          </a:p>
          <a:p>
            <a:pPr marL="457200" indent="-457200" algn="just">
              <a:buClrTx/>
              <a:buAutoNum type="arabicParenR"/>
            </a:pPr>
            <a:r>
              <a:rPr lang="es-AR" sz="2000" i="1" cap="smal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Antigüedad (c)</a:t>
            </a:r>
          </a:p>
          <a:p>
            <a:pPr algn="just"/>
            <a:endParaRPr lang="es-AR" i="1" cap="small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 algn="just">
              <a:buClrTx/>
              <a:buFont typeface="+mj-lt"/>
              <a:buAutoNum type="alphaLcParenR"/>
            </a:pPr>
            <a:r>
              <a:rPr lang="es-AR" i="1" cap="smal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Es la cifra acordada en cada paritaria que lleva adelante la UTA que es quien por tener la personería gremial es la única habilitada para este tipo de negociación colectiva.-</a:t>
            </a:r>
          </a:p>
          <a:p>
            <a:pPr marL="457200" indent="-457200" algn="just">
              <a:buClrTx/>
              <a:buAutoNum type="alphaLcParenR"/>
            </a:pPr>
            <a:r>
              <a:rPr lang="es-AR" i="1" cap="smal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Es un porcentaje prefijado que opera bajo el cumplimiento de determinadas condiciones con sus respectivas excepciones.-</a:t>
            </a:r>
          </a:p>
          <a:p>
            <a:pPr marL="457200" indent="-457200" algn="just">
              <a:buClrTx/>
              <a:buAutoNum type="alphaLcParenR"/>
            </a:pPr>
            <a:r>
              <a:rPr lang="es-AR" i="1" cap="smal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 computa desde el ingreso al trabajo y cada año implica un porcentaje. A los efectos indemnizatorios su cómputo de tiempo se efectúa de manera diferente.-</a:t>
            </a:r>
          </a:p>
          <a:p>
            <a:pPr marL="457200" indent="-457200" algn="just">
              <a:buClrTx/>
              <a:buAutoNum type="alphaLcParenR"/>
            </a:pPr>
            <a:r>
              <a:rPr lang="es-AR" i="1" cap="smal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NOTA: El contenido detallado de estos conceptos y su casuística será analizado pormenorizadamente en la segunda parte de este encuentro virtual.- </a:t>
            </a:r>
            <a:endParaRPr lang="es-AR" i="1" cap="small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 algn="just">
              <a:buAutoNum type="alphaLcParenR"/>
            </a:pPr>
            <a:endParaRPr lang="es-AR" dirty="0" smtClean="0">
              <a:solidFill>
                <a:srgbClr val="002060"/>
              </a:solidFill>
            </a:endParaRPr>
          </a:p>
          <a:p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25" y="118879"/>
            <a:ext cx="1680504" cy="1394094"/>
          </a:xfrm>
          <a:prstGeom prst="rect">
            <a:avLst/>
          </a:prstGeom>
        </p:spPr>
      </p:pic>
      <p:sp>
        <p:nvSpPr>
          <p:cNvPr id="5" name="Marcador de pie de página 4"/>
          <p:cNvSpPr txBox="1">
            <a:spLocks/>
          </p:cNvSpPr>
          <p:nvPr/>
        </p:nvSpPr>
        <p:spPr>
          <a:xfrm>
            <a:off x="914400" y="6314147"/>
            <a:ext cx="10367889" cy="3651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smtClean="0">
                <a:solidFill>
                  <a:srgbClr val="002060"/>
                </a:solidFill>
              </a:rPr>
              <a:t>CONSEJO DIRECTIVO NACIONAL - ROBERTO FERNANDEZ CONDUCCION </a:t>
            </a:r>
            <a:endParaRPr lang="en-US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8851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75914" y="457335"/>
            <a:ext cx="9144000" cy="497431"/>
          </a:xfrm>
        </p:spPr>
        <p:txBody>
          <a:bodyPr anchor="ctr">
            <a:normAutofit/>
          </a:bodyPr>
          <a:lstStyle/>
          <a:p>
            <a:pPr algn="l"/>
            <a:r>
              <a:rPr lang="es-AR" sz="2400" b="1" i="1" dirty="0" smtClean="0">
                <a:solidFill>
                  <a:schemeClr val="accent2">
                    <a:lumMod val="75000"/>
                  </a:schemeClr>
                </a:solidFill>
              </a:rPr>
              <a:t>                    SUELDO ANUAL COMPLEMENTARIO </a:t>
            </a:r>
            <a:endParaRPr lang="es-AR" sz="2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ítulo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619334" y="954767"/>
                <a:ext cx="10435817" cy="5380718"/>
              </a:xfrm>
              <a:noFill/>
            </p:spPr>
            <p:txBody>
              <a:bodyPr>
                <a:normAutofit fontScale="77500" lnSpcReduction="20000"/>
              </a:bodyPr>
              <a:lstStyle/>
              <a:p>
                <a:r>
                  <a:rPr lang="es-AR" sz="2800" b="1" i="1" u="sng" dirty="0" smtClean="0">
                    <a:solidFill>
                      <a:schemeClr val="tx1"/>
                    </a:solidFill>
                  </a:rPr>
                  <a:t>CONCEPTOS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s-AR" sz="2500" b="1" cap="small" dirty="0">
                    <a:solidFill>
                      <a:schemeClr val="tx1"/>
                    </a:solidFill>
                  </a:rPr>
                  <a:t>el sueldo anual complementario es equivalente a la doceava parte del total de las remuneraciones, en los términos de la LCT, que han sido percibidas por el trabajador en el año calendario.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s-AR" sz="2500" b="1" cap="small" dirty="0">
                    <a:solidFill>
                      <a:schemeClr val="tx1"/>
                    </a:solidFill>
                  </a:rPr>
                  <a:t>La metodología de cálculo consiste en el 50% (cincuenta por ciento) de la mayor remuneración mensual devengada por todo concepto dentro de cada uno de los semestres que culminan en los meses de junio y diciembre de cada </a:t>
                </a:r>
                <a:r>
                  <a:rPr lang="es-AR" sz="2500" b="1" cap="small" dirty="0" smtClean="0">
                    <a:solidFill>
                      <a:schemeClr val="tx1"/>
                    </a:solidFill>
                  </a:rPr>
                  <a:t>año.-</a:t>
                </a:r>
                <a:endParaRPr lang="es-AR" sz="2500" b="1" cap="small" dirty="0">
                  <a:solidFill>
                    <a:schemeClr val="tx1"/>
                  </a:solidFill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s-AR" sz="2500" b="1" cap="small" dirty="0">
                    <a:solidFill>
                      <a:schemeClr val="tx1"/>
                    </a:solidFill>
                  </a:rPr>
                  <a:t>La reglamentación de la Ley 23041 </a:t>
                </a:r>
                <a:r>
                  <a:rPr lang="es-AR" sz="2500" b="1" cap="small" dirty="0" smtClean="0">
                    <a:solidFill>
                      <a:schemeClr val="tx1"/>
                    </a:solidFill>
                  </a:rPr>
                  <a:t>dispone </a:t>
                </a:r>
                <a:r>
                  <a:rPr lang="es-AR" sz="2500" b="1" cap="small" dirty="0">
                    <a:solidFill>
                      <a:schemeClr val="tx1"/>
                    </a:solidFill>
                  </a:rPr>
                  <a:t>que </a:t>
                </a:r>
                <a:r>
                  <a:rPr lang="es-AR" sz="2500" b="1" cap="small" dirty="0" smtClean="0">
                    <a:solidFill>
                      <a:schemeClr val="tx1"/>
                    </a:solidFill>
                  </a:rPr>
                  <a:t>liquidación </a:t>
                </a:r>
                <a:r>
                  <a:rPr lang="es-AR" sz="2500" b="1" cap="small" dirty="0">
                    <a:solidFill>
                      <a:schemeClr val="tx1"/>
                    </a:solidFill>
                  </a:rPr>
                  <a:t>del SAC deberá ser proporcional al tiempo trabajado en cada uno de los semestres en que se devenguen las remuneraciones computables</a:t>
                </a:r>
                <a:r>
                  <a:rPr lang="es-AR" sz="2500" b="1" cap="small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algn="just"/>
                <a:r>
                  <a:rPr lang="es-AR" sz="2500" b="1" cap="small" dirty="0" smtClean="0">
                    <a:solidFill>
                      <a:schemeClr val="tx1"/>
                    </a:solidFill>
                  </a:rPr>
                  <a:t>                                                   </a:t>
                </a:r>
                <a14:m>
                  <m:oMath xmlns:m="http://schemas.openxmlformats.org/officeDocument/2006/math">
                    <m:r>
                      <a:rPr lang="es-AR" sz="2500" b="1" i="0" cap="small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𝐬𝐚𝐜</m:t>
                    </m:r>
                    <m:r>
                      <a:rPr lang="es-AR" sz="2500" b="1" i="0" cap="small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s-AR" sz="2500" b="1" i="0" cap="small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𝐦𝐚𝐲𝐨𝐫</m:t>
                    </m:r>
                    <m:r>
                      <a:rPr lang="es-AR" sz="2500" b="1" i="0" cap="small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s-AR" sz="2500" b="1" i="0" cap="small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𝐫𝐞𝐦</m:t>
                    </m:r>
                    <m:r>
                      <a:rPr lang="es-AR" sz="2500" b="1" i="0" cap="small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s-AR" sz="2500" b="1" i="0" cap="small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𝐝𝐞𝐯𝐞𝐧𝐠</m:t>
                    </m:r>
                    <m:r>
                      <a:rPr lang="es-AR" sz="2500" b="1" i="0" cap="small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s-AR" sz="2500" b="1" i="0" cap="small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𝐞𝐧</m:t>
                    </m:r>
                    <m:r>
                      <a:rPr lang="es-AR" sz="2500" b="1" i="0" cap="small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s-AR" sz="2500" b="1" i="0" cap="small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𝐬𝐞𝐦𝐞𝐬𝐭𝐫𝐞</m:t>
                    </m:r>
                    <m:r>
                      <a:rPr lang="es-AR" sz="2500" b="1" i="0" cap="small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/</m:t>
                    </m:r>
                    <m:r>
                      <a:rPr lang="es-AR" sz="2500" b="1" i="0" cap="small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s-AR" sz="2500" b="1" cap="small" dirty="0" smtClean="0">
                    <a:solidFill>
                      <a:schemeClr val="tx1"/>
                    </a:solidFill>
                  </a:rPr>
                  <a:t>    (*)</a:t>
                </a:r>
              </a:p>
              <a:p>
                <a:pPr algn="just"/>
                <a:r>
                  <a:rPr lang="es-AR" sz="2500" b="1" cap="small" dirty="0" smtClean="0">
                    <a:solidFill>
                      <a:schemeClr val="tx1"/>
                    </a:solidFill>
                  </a:rPr>
                  <a:t>(*) Ver 2da parte por detalle </a:t>
                </a:r>
              </a:p>
              <a:p>
                <a:pPr algn="just"/>
                <a:r>
                  <a:rPr lang="es-AR" sz="1500" cap="small" dirty="0" smtClean="0">
                    <a:solidFill>
                      <a:schemeClr val="tx1"/>
                    </a:solidFill>
                  </a:rPr>
                  <a:t>                                                             </a:t>
                </a:r>
                <a:endParaRPr lang="es-AR" sz="1500" dirty="0" smtClean="0">
                  <a:solidFill>
                    <a:srgbClr val="002060"/>
                  </a:solidFill>
                </a:endParaRPr>
              </a:p>
              <a:p>
                <a:endParaRPr lang="es-AR" dirty="0"/>
              </a:p>
            </p:txBody>
          </p:sp>
        </mc:Choice>
        <mc:Fallback>
          <p:sp>
            <p:nvSpPr>
              <p:cNvPr id="3" name="Subtítul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619334" y="954767"/>
                <a:ext cx="10435817" cy="5380718"/>
              </a:xfrm>
              <a:blipFill>
                <a:blip r:embed="rId3"/>
                <a:stretch>
                  <a:fillRect l="-759" t="-2041" r="-234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25" y="118879"/>
            <a:ext cx="1404509" cy="1394094"/>
          </a:xfrm>
          <a:prstGeom prst="rect">
            <a:avLst/>
          </a:prstGeom>
        </p:spPr>
      </p:pic>
      <p:sp>
        <p:nvSpPr>
          <p:cNvPr id="5" name="Marcador de pie de página 4"/>
          <p:cNvSpPr txBox="1">
            <a:spLocks/>
          </p:cNvSpPr>
          <p:nvPr/>
        </p:nvSpPr>
        <p:spPr>
          <a:xfrm>
            <a:off x="914400" y="6314147"/>
            <a:ext cx="10367889" cy="3651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rgbClr val="002060"/>
                </a:solidFill>
              </a:rPr>
              <a:t>CONSEJO DIRECTIVO NACIONAL - ROBERTO FERNANDEZ CONDUCCION </a:t>
            </a:r>
            <a:endParaRPr lang="en-US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8930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41000" b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01859" y="363514"/>
            <a:ext cx="10466362" cy="5950633"/>
          </a:xfrm>
        </p:spPr>
        <p:txBody>
          <a:bodyPr>
            <a:normAutofit/>
          </a:bodyPr>
          <a:lstStyle/>
          <a:p>
            <a:r>
              <a:rPr lang="es-AR" sz="2800" dirty="0" smtClean="0"/>
              <a:t>CAPACITACION </a:t>
            </a:r>
            <a:r>
              <a:rPr lang="es-AR" sz="2800" dirty="0" smtClean="0"/>
              <a:t>SINDICAL </a:t>
            </a:r>
            <a:endParaRPr lang="es-AR" sz="280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CONSEJO DIRECTIVO NACIONAL - ROBERTO FERNANDEZ CONDUCCION </a:t>
            </a:r>
            <a:endParaRPr lang="en-US" dirty="0"/>
          </a:p>
        </p:txBody>
      </p:sp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546295" y="3616227"/>
            <a:ext cx="11099410" cy="2387600"/>
          </a:xfrm>
        </p:spPr>
        <p:txBody>
          <a:bodyPr>
            <a:normAutofit fontScale="90000"/>
          </a:bodyPr>
          <a:lstStyle/>
          <a:p>
            <a:r>
              <a:rPr lang="es-AR" dirty="0" smtClean="0">
                <a:latin typeface="Bahnschrift" panose="020B0502040204020203" pitchFamily="34" charset="0"/>
              </a:rPr>
              <a:t>“LAS RELACIONES LABORALES – OBLIGACION SALARIAL” </a:t>
            </a:r>
            <a:r>
              <a:rPr lang="es-AR" dirty="0" smtClean="0"/>
              <a:t/>
            </a:r>
            <a:br>
              <a:rPr lang="es-AR" dirty="0" smtClean="0"/>
            </a:br>
            <a:r>
              <a:rPr lang="es-AR" dirty="0" smtClean="0">
                <a:latin typeface="Bahnschrift Condensed" panose="020B0502040204020203" pitchFamily="34" charset="0"/>
              </a:rPr>
              <a:t>PRIMERA PARTE – ASPECTOS GENERALES</a:t>
            </a:r>
            <a:br>
              <a:rPr lang="es-AR" dirty="0" smtClean="0">
                <a:latin typeface="Bahnschrift Condensed" panose="020B0502040204020203" pitchFamily="34" charset="0"/>
              </a:rPr>
            </a:br>
            <a:r>
              <a:rPr lang="es-AR" dirty="0" smtClean="0">
                <a:latin typeface="Bahnschrift Condensed" panose="020B0502040204020203" pitchFamily="34" charset="0"/>
              </a:rPr>
              <a:t>FIN </a:t>
            </a:r>
            <a:br>
              <a:rPr lang="es-AR" dirty="0" smtClean="0">
                <a:latin typeface="Bahnschrift Condensed" panose="020B0502040204020203" pitchFamily="34" charset="0"/>
              </a:rPr>
            </a:br>
            <a:r>
              <a:rPr lang="es-AR" dirty="0" smtClean="0">
                <a:latin typeface="Bahnschrift Condensed" panose="020B0502040204020203" pitchFamily="34" charset="0"/>
              </a:rPr>
              <a:t> </a:t>
            </a:r>
            <a:endParaRPr lang="es-AR" dirty="0">
              <a:latin typeface="Bahnschrift Condensed" panose="020B0502040204020203" pitchFamily="34" charset="0"/>
            </a:endParaRPr>
          </a:p>
        </p:txBody>
      </p:sp>
      <p:sp>
        <p:nvSpPr>
          <p:cNvPr id="6" name="Marcador de pie de página 4"/>
          <p:cNvSpPr txBox="1">
            <a:spLocks/>
          </p:cNvSpPr>
          <p:nvPr/>
        </p:nvSpPr>
        <p:spPr>
          <a:xfrm>
            <a:off x="914400" y="6314147"/>
            <a:ext cx="10367889" cy="3651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smtClean="0">
                <a:solidFill>
                  <a:srgbClr val="002060"/>
                </a:solidFill>
              </a:rPr>
              <a:t>CONSEJO DIRECTIVO NACIONAL - ROBERTO FERNANDEZ CONDUCCION </a:t>
            </a:r>
            <a:endParaRPr lang="en-US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74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821</TotalTime>
  <Words>1093</Words>
  <Application>Microsoft Office PowerPoint</Application>
  <PresentationFormat>Panorámica</PresentationFormat>
  <Paragraphs>73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9</vt:i4>
      </vt:variant>
    </vt:vector>
  </HeadingPairs>
  <TitlesOfParts>
    <vt:vector size="22" baseType="lpstr">
      <vt:lpstr>Arial</vt:lpstr>
      <vt:lpstr>Arial Narrow</vt:lpstr>
      <vt:lpstr>Bahnschrift</vt:lpstr>
      <vt:lpstr>Bahnschrift Condensed</vt:lpstr>
      <vt:lpstr>Calibri</vt:lpstr>
      <vt:lpstr>Calibri Light</vt:lpstr>
      <vt:lpstr>Cambria Math</vt:lpstr>
      <vt:lpstr>Century Gothic</vt:lpstr>
      <vt:lpstr>Trebuchet MS</vt:lpstr>
      <vt:lpstr>Wingdings 3</vt:lpstr>
      <vt:lpstr>Tema de Office</vt:lpstr>
      <vt:lpstr>Faceta</vt:lpstr>
      <vt:lpstr>Espiral</vt:lpstr>
      <vt:lpstr>“LAS RELACIONES LABORALES – OBLIGACION SALARIAL”  PRIMERA PARTE – ASPECTOS GENERALES </vt:lpstr>
      <vt:lpstr>Concepto de Derecho del Trabajo </vt:lpstr>
      <vt:lpstr> </vt:lpstr>
      <vt:lpstr> </vt:lpstr>
      <vt:lpstr> </vt:lpstr>
      <vt:lpstr> </vt:lpstr>
      <vt:lpstr>LIQUIDACION DE HABERES MENSUALES  (CCT 460/73)</vt:lpstr>
      <vt:lpstr>                    SUELDO ANUAL COMPLEMENTARIO </vt:lpstr>
      <vt:lpstr>“LAS RELACIONES LABORALES – OBLIGACION SALARIAL”  PRIMERA PARTE – ASPECTOS GENERALES FIN  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lklklklk</dc:title>
  <dc:creator>quein</dc:creator>
  <cp:lastModifiedBy>quein</cp:lastModifiedBy>
  <cp:revision>52</cp:revision>
  <dcterms:created xsi:type="dcterms:W3CDTF">2020-05-06T23:18:58Z</dcterms:created>
  <dcterms:modified xsi:type="dcterms:W3CDTF">2020-05-12T00:23:59Z</dcterms:modified>
</cp:coreProperties>
</file>